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73" r:id="rId2"/>
    <p:sldId id="256" r:id="rId3"/>
    <p:sldId id="257" r:id="rId4"/>
    <p:sldId id="258" r:id="rId5"/>
    <p:sldId id="275" r:id="rId6"/>
    <p:sldId id="276" r:id="rId7"/>
    <p:sldId id="289" r:id="rId8"/>
    <p:sldId id="288" r:id="rId9"/>
    <p:sldId id="290" r:id="rId10"/>
    <p:sldId id="263" r:id="rId11"/>
    <p:sldId id="265" r:id="rId12"/>
    <p:sldId id="280" r:id="rId13"/>
    <p:sldId id="259" r:id="rId14"/>
    <p:sldId id="267" r:id="rId15"/>
    <p:sldId id="266" r:id="rId16"/>
    <p:sldId id="260" r:id="rId17"/>
    <p:sldId id="261" r:id="rId18"/>
    <p:sldId id="268" r:id="rId19"/>
    <p:sldId id="286" r:id="rId20"/>
    <p:sldId id="277" r:id="rId21"/>
    <p:sldId id="287" r:id="rId22"/>
    <p:sldId id="278" r:id="rId23"/>
    <p:sldId id="282" r:id="rId24"/>
    <p:sldId id="283" r:id="rId25"/>
    <p:sldId id="281" r:id="rId26"/>
    <p:sldId id="284" r:id="rId27"/>
    <p:sldId id="285" r:id="rId28"/>
    <p:sldId id="279" r:id="rId29"/>
    <p:sldId id="262" r:id="rId30"/>
    <p:sldId id="271" r:id="rId31"/>
    <p:sldId id="264" r:id="rId32"/>
    <p:sldId id="270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Pretendard ExtraLight" panose="02000303000000020004" pitchFamily="2" charset="-127"/>
      <p:regular r:id="rId37"/>
    </p:embeddedFont>
    <p:embeddedFont>
      <p:font typeface="SB 어그로 Medium" panose="02020603020101020101" pitchFamily="18" charset="-127"/>
      <p:regular r:id="rId38"/>
    </p:embeddedFont>
    <p:embeddedFont>
      <p:font typeface="Pretendard Light" panose="02000403000000020004" pitchFamily="2" charset="-127"/>
      <p:regular r:id="rId39"/>
    </p:embeddedFont>
    <p:embeddedFont>
      <p:font typeface="Pretendard SemiBold" panose="02000703000000020004" pitchFamily="2" charset="-127"/>
      <p:bold r:id="rId40"/>
    </p:embeddedFont>
    <p:embeddedFont>
      <p:font typeface="SB 어그로 Light" panose="02020603020101020101" pitchFamily="18" charset="-127"/>
      <p:regular r:id="rId41"/>
    </p:embeddedFont>
    <p:embeddedFont>
      <p:font typeface="Pretendard Black" panose="02000A03000000020004" pitchFamily="2" charset="-127"/>
      <p:bold r:id="rId42"/>
    </p:embeddedFont>
    <p:embeddedFont>
      <p:font typeface="맑은 고딕" panose="020B0503020000020004" pitchFamily="50" charset="-127"/>
      <p:regular r:id="rId35"/>
      <p:bold r:id="rId36"/>
    </p:embeddedFont>
    <p:embeddedFont>
      <p:font typeface="Pretendard Thin" panose="02000203000000020004" pitchFamily="2" charset="-127"/>
      <p:regular r:id="rId43"/>
    </p:embeddedFont>
    <p:embeddedFont>
      <p:font typeface="SB 어그로 Bold" panose="02020603020101020101" pitchFamily="18" charset="-127"/>
      <p:regular r:id="rId44"/>
    </p:embeddedFont>
    <p:embeddedFont>
      <p:font typeface="Pretendard ExtraBold" panose="02000903000000020004" pitchFamily="2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DCDCD"/>
    <a:srgbClr val="3399FF"/>
    <a:srgbClr val="0099FF"/>
    <a:srgbClr val="00FFFF"/>
    <a:srgbClr val="929CF6"/>
    <a:srgbClr val="345CDC"/>
    <a:srgbClr val="1E40AF"/>
    <a:srgbClr val="EAF2FA"/>
    <a:srgbClr val="668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77504" autoAdjust="0"/>
  </p:normalViewPr>
  <p:slideViewPr>
    <p:cSldViewPr snapToGrid="0" showGuides="1">
      <p:cViewPr varScale="1">
        <p:scale>
          <a:sx n="68" d="100"/>
          <a:sy n="68" d="100"/>
        </p:scale>
        <p:origin x="1014" y="4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5F07B-81D9-40BC-B4EF-C9D4004C6DBB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35335-651A-4D2C-B706-68787350E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23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 소개 영상보시겠습니다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668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물론 진단서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검안서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증명서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처방전 등으로 개별 검사에 대한 정보는 받을 수 있지만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,</a:t>
            </a:r>
          </a:p>
          <a:p>
            <a:endParaRPr lang="en-US" altLang="ko-KR" b="0" i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각각의 서류로 받은 이런 건강정보는 관리도 어려울 뿐더러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유실될 가능성도 높습니다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새로운 병원에 들를 때마다 이런 영수증을 매번 챙겨서 전달하는 것은 더 어렵죠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시간별로 나누는 것도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정리도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>
                <a:solidFill>
                  <a:srgbClr val="DDDDDD"/>
                </a:solidFill>
                <a:effectLst/>
                <a:latin typeface="Menlo"/>
              </a:rPr>
              <a:t>쉽지 않습니다</a:t>
            </a:r>
            <a:r>
              <a:rPr lang="en-US" altLang="ko-KR" b="0" i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4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실제로 반려동물 보호자와 수의사에게 진료기록 관리에 대해 물어보았습니다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보호자는 과거 병력을 서류가 아니라 구두나 재검을 실시하는 것으로 대응하고 있었고</a:t>
            </a:r>
            <a:r>
              <a:rPr lang="en-US" altLang="ko-KR"/>
              <a:t>, </a:t>
            </a:r>
          </a:p>
          <a:p>
            <a:r>
              <a:rPr lang="ko-KR" altLang="en-US"/>
              <a:t>수의사는 병력을 알기위해 기존 동물병원에 전화를 해야하는 불편이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84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만약 관리 전용 서비스가 있다면 보호자는 개체관리카드를 작성할 필요가 없어 편리할 것 같다는 의견이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수의사는 급하게 아픈 동물이 찾아오는 </a:t>
            </a:r>
            <a:r>
              <a:rPr lang="en-US" altLang="ko-KR" dirty="0"/>
              <a:t>24</a:t>
            </a:r>
            <a:r>
              <a:rPr lang="ko-KR" altLang="en-US" dirty="0"/>
              <a:t>시간 동물병원에서 과거 이력을 관리해주는 서비스가 있다면 유용할 것 같다는 답변을 주셨습니다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521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이러한 불편을 바탕으로 기능을 도출하고자 하였는데요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902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진료기록에 대한 불편사항과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소구점을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정리해보았을 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</a:t>
            </a:r>
          </a:p>
          <a:p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먼저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진료기록은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높은 신뢰성을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요구받는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자료기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때문에 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위변조의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방지가 기록에 필수적이지만 기존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건강정보는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영수증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처럼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유실되기쉽거나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보호자의 구두만으로 전달되고 있었습니다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둘째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보호자가 수의사에게 본인이 보유한 정보를 전달하고 싶더라도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이를 쉽게 정리하여 전달할 플랫폼이 존재하지 않았습니다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셋째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진료기록의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작성 주체가 보호자가 아닌 수의사이기에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진료기록의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관리주체 역시 수의사가 되고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이는 의료정보 관리의 필연적 파편화를 발생시킵니다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250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3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가지 문제들에 대해서 저희는 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첫째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블록체인을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이용해 무결성과 기밀성을 충족하여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신뢰할 수 있는 의료정보를 제공하고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둘째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보호자의 반려동물 건강 정보를 쉽게 수의사에게 전달할 수 있는 플랫폼을 보호자와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수의자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양쪽에 제공하며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셋째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보호자의 동의에 의해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의료정보가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공유되도록 보호자 중심의 정보 관리를 달성해보고자 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저희 핵심기능을 시연을 통해 확인하시겠습니다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778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시연 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디스코드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앱조작자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보호자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 -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송명석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디스코드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웹조작자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수의사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최은창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권해림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노트북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조작자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정재현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&lt;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대본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&gt;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뒤쪽을 한번 보실까요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? (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뒤쪽 앱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조작자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인형 듦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흰둥이를 키우고 있는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송명석씨가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갑자기 흰둥이가 아파서 병원에 방문하려고 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병원에 방문하기 전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'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꾹꾹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'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앱으로 지난번에 받았던 의료 정보를 기록하려고 하는데요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앱화면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앱 조작 갤러리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다양한 영수증이 존재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보면 진단서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진료비 영수증 등 여러 병원에서 받은 서류가 있는데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각종 검사가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기입되어있는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걸 볼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앱화면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정해둔 영수증 선택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적절한 영수증을 선택하고 나면 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OCR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을 통해서 관련 정보가 정리가 되는데요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앱화면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- OCR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결과대기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시간이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오래걸리면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멘트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 정리는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OCR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로 텍스트를 추출하는 것에서 그치지 않고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텍스트를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백엔드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서버로 보내 </a:t>
            </a:r>
            <a:r>
              <a:rPr lang="en-US" altLang="ko-KR" b="0" i="0" dirty="0" err="1">
                <a:solidFill>
                  <a:srgbClr val="DDDDDD"/>
                </a:solidFill>
                <a:effectLst/>
                <a:latin typeface="Menlo"/>
              </a:rPr>
              <a:t>gpt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를 거처 </a:t>
            </a:r>
            <a:r>
              <a:rPr lang="en-US" altLang="ko-KR" b="0" i="0" dirty="0" err="1">
                <a:solidFill>
                  <a:srgbClr val="DDDDDD"/>
                </a:solidFill>
                <a:effectLst/>
                <a:latin typeface="Menlo"/>
              </a:rPr>
              <a:t>ai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로 정제하도록 하고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앱화면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OCR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결과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확인해보니 검사 종류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병원명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등이 잘 정리된 걸 알 수 있죠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이걸 저장을 해보겠습니다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트랜잭션 대기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시간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멘트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해당 기록은 보호자가 작성한 내용이기 때문에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미인증으로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블록체인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네트워크에 저장이 되는데요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뒤에서 말씀 드리겠지만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컨트랙트에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미리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정의해둔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함수를 불러와서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적절한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파라미터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여기서는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의료정보죠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를 담아 실행할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 실행 요청서를 트랜잭션이라고 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앱화면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새로고침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-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트랜잭션 완료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새로고침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해서 보니까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의료정보가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잘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기입된것을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확인이 되었네요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명석님은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이제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병원가도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될 것 같습니다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병원에 도착하니까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 QR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코드가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비치되어있는데요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앱화면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QR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촬영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QR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를 촬영하면 병원의 정보와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계정주소가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나타납니다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다음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정보를 공유할 반려동물을 선택하고 나면 공유가 진행되는데요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트랜잭션 대기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시간 기다리면서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웹화면보시면 </a:t>
            </a:r>
            <a:r>
              <a:rPr lang="ko-KR" altLang="en-US" b="0" i="0" dirty="0" smtClean="0">
                <a:solidFill>
                  <a:srgbClr val="DDDDDD"/>
                </a:solidFill>
                <a:effectLst/>
                <a:latin typeface="Menlo"/>
              </a:rPr>
              <a:t>좌측상단에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알림으로 반려동물이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공유중이다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라고 뜨는 것을 볼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웹소켓을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통해서 이벤트를 구독하고 있기 때문에 함수가 완료되었다면 이벤트 변화에 의해 알림을 실시간으로 받을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보니까 흰둥이가 잘 공유가 되었네요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진료 상태 역시 진료 전으로 잘 표시 되었습니다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공유 완료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공유된 내용을 보니 보호자에서 기입한 정보가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미인증된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의료정보로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기록된 것을 볼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의사는 해당 정보를 사진을 통해서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원본을 확인하고 이 기록을 인증 정보로 바꿀 수 있는데요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한번 바꿔보죠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수정버튼을 누르고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하단 체크박스를 켜서 저장을 누르면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트랜잭션 대기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시간오래걸림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해당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의료정보가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앞서 보호자에서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했던것과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동일한 과정을 거쳐 수정이 되게 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사진 같은 경우는 파일이 업로드 되면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s3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에 저장하면서 </a:t>
            </a:r>
            <a:r>
              <a:rPr lang="en-US" altLang="ko-KR" b="0" i="0" dirty="0" err="1">
                <a:solidFill>
                  <a:srgbClr val="DDDDDD"/>
                </a:solidFill>
                <a:effectLst/>
                <a:latin typeface="Menlo"/>
              </a:rPr>
              <a:t>url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을 이용해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블록체인에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저장을 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수정이 완료된 것 같네요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기록을 다시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봐보면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하단에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트랜잭션 완료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수정 내역이 아코디언 메뉴로 있는 것을 볼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과거 이력을 확인할 수 있죠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수정내역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아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저기 채팅이 온 모양입니다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채팅은 가입된 병원간 지원하며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타 병원에 전화를 해서 과거 병력을 물어보는 것 대신에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의료 정보에 있는 병원 명으로 채팅을 하여 해당 기록에 대해 물어볼 수 있죠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확인해보겠습니다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채팅내역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송명석씨가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진료실에 들어온 모양입니다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흰둥이의 진료를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시작해야겠네요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웹하면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진료시작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EMR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에 이미 기록한 정보를 복사하여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‘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꾹꾹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‘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병원 웹사이트에도 간편하게 기입할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또한 검사에 대해서 병원 별 검사 목록을 지정하고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자동완성을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할 수 있고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품종별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약물 검색을 통한 자동완성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접종에 대해서도 목록에 따른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자동완성을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할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진료기입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폼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진료가 마무리되었으면 체크를 확인하고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‘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김닥터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‘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우측의 저장버튼을 눌러보겠습니다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트랜잭션대기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트랜잭션이 다시 진행되며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블록체인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네트워크에 기입이 되는데요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진료기록 수정과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진료기록 작성은 각각 다른 함수로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지정되어있어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전자는 원본에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허브스포크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형태로 기록을 작성하고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후자는 새로운 허브를 만든다고 생각해주시면 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앞서 보호자 기록 역시 허브를 만드는 것과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동일하죠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웹화면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트랜잭션 완료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보면 작성이 잘 되었고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상태도 진료 상태도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진료완료도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변경이 되었습니다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왼쪽 사이드바에서도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‘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진료완료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＇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변한것을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볼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진료를 마치고 나온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송명석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씨가 진료기록이 잘 저장됐는지 궁금할 것 같은데요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(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앱화면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–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동물선택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흰둥이를 선택해보면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해당 진료가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진료일에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맞게 잘 저장된 것을 볼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꾹꾹과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함께라면 새로운 병원도 문제 없겠네요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32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시연 </a:t>
            </a:r>
            <a:r>
              <a:rPr lang="ko-KR" altLang="en-US" dirty="0" err="1"/>
              <a:t>잘보셨나요</a:t>
            </a:r>
            <a:r>
              <a:rPr lang="en-US" altLang="ko-KR" dirty="0"/>
              <a:t>, </a:t>
            </a:r>
            <a:r>
              <a:rPr lang="ko-KR" altLang="en-US" dirty="0"/>
              <a:t> 다음으로 시연에서 보여드린 기능에 쓰인 기술을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273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아키텍처 보시면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그리고 보호자 각각에 </a:t>
            </a:r>
            <a:r>
              <a:rPr lang="ko-KR" altLang="en-US" dirty="0" err="1"/>
              <a:t>리액트와</a:t>
            </a:r>
            <a:r>
              <a:rPr lang="ko-KR" altLang="en-US" dirty="0"/>
              <a:t> </a:t>
            </a:r>
            <a:r>
              <a:rPr lang="ko-KR" altLang="en-US" dirty="0" err="1"/>
              <a:t>플러터로</a:t>
            </a:r>
            <a:r>
              <a:rPr lang="ko-KR" altLang="en-US" dirty="0"/>
              <a:t> </a:t>
            </a:r>
            <a:r>
              <a:rPr lang="ko-KR" altLang="en-US" dirty="0" err="1"/>
              <a:t>웹서비스를</a:t>
            </a:r>
            <a:r>
              <a:rPr lang="ko-KR" altLang="en-US" dirty="0"/>
              <a:t> 구성하였는데요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프론트엔드에서</a:t>
            </a:r>
            <a:r>
              <a:rPr lang="ko-KR" altLang="en-US" dirty="0"/>
              <a:t> </a:t>
            </a:r>
            <a:r>
              <a:rPr lang="ko-KR" altLang="en-US" dirty="0" err="1"/>
              <a:t>프라이빗</a:t>
            </a:r>
            <a:r>
              <a:rPr lang="ko-KR" altLang="en-US" dirty="0"/>
              <a:t> </a:t>
            </a:r>
            <a:r>
              <a:rPr lang="ko-KR" altLang="en-US" dirty="0" err="1"/>
              <a:t>이더리움네트워크</a:t>
            </a:r>
            <a:r>
              <a:rPr lang="en-US" altLang="ko-KR" dirty="0"/>
              <a:t>, </a:t>
            </a:r>
            <a:r>
              <a:rPr lang="ko-KR" altLang="en-US" dirty="0"/>
              <a:t>여기선 </a:t>
            </a:r>
            <a:r>
              <a:rPr lang="ko-KR" altLang="en-US" dirty="0" err="1"/>
              <a:t>싸피네트워크에</a:t>
            </a:r>
            <a:r>
              <a:rPr lang="ko-KR" altLang="en-US" dirty="0"/>
              <a:t> 연결되어있으며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nginx</a:t>
            </a:r>
            <a:r>
              <a:rPr lang="ko-KR" altLang="en-US" dirty="0"/>
              <a:t>로 연결된 </a:t>
            </a:r>
            <a:r>
              <a:rPr lang="ko-KR" altLang="en-US" dirty="0" err="1"/>
              <a:t>백엔드</a:t>
            </a:r>
            <a:r>
              <a:rPr lang="ko-KR" altLang="en-US" dirty="0"/>
              <a:t> 서버를 통해 인증된 사람에게만 </a:t>
            </a:r>
            <a:r>
              <a:rPr lang="ko-KR" altLang="en-US" dirty="0" err="1"/>
              <a:t>컨트랙트</a:t>
            </a:r>
            <a:r>
              <a:rPr lang="ko-KR" altLang="en-US" dirty="0"/>
              <a:t> 기능과 연결된 페이지를 제공하고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채팅 기능을 위해서 </a:t>
            </a:r>
            <a:r>
              <a:rPr lang="ko-KR" altLang="en-US" dirty="0" err="1"/>
              <a:t>스톰프</a:t>
            </a:r>
            <a:r>
              <a:rPr lang="en-US" altLang="ko-KR" dirty="0"/>
              <a:t>, </a:t>
            </a:r>
            <a:r>
              <a:rPr lang="ko-KR" altLang="en-US" dirty="0"/>
              <a:t>사진 저장을 위한 </a:t>
            </a:r>
            <a:r>
              <a:rPr lang="en-US" altLang="ko-KR" dirty="0"/>
              <a:t>s3, </a:t>
            </a:r>
            <a:r>
              <a:rPr lang="en-US" altLang="ko-KR" dirty="0" err="1"/>
              <a:t>ocr</a:t>
            </a:r>
            <a:r>
              <a:rPr lang="en-US" altLang="ko-KR" dirty="0"/>
              <a:t> </a:t>
            </a:r>
            <a:r>
              <a:rPr lang="ko-KR" altLang="en-US" dirty="0"/>
              <a:t>텍스트 정제를 위한 </a:t>
            </a:r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와 회원관리를 위한 </a:t>
            </a:r>
            <a:r>
              <a:rPr lang="en-US" altLang="ko-KR" dirty="0" err="1"/>
              <a:t>mysql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jwt</a:t>
            </a:r>
            <a:r>
              <a:rPr lang="ko-KR" altLang="en-US" dirty="0"/>
              <a:t>를 위한 </a:t>
            </a:r>
            <a:r>
              <a:rPr lang="en-US" altLang="ko-KR" dirty="0" err="1"/>
              <a:t>redis</a:t>
            </a:r>
            <a:r>
              <a:rPr lang="ko-KR" altLang="en-US" dirty="0"/>
              <a:t>로 구성하고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58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다음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저희는 보안을 챙긴 진료기록 서비스를 위해서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블록체인을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활용했는데요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보안은 더 세부적으로 자료의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위변조를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방지하는 무결성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정해진 사람만 정보를 조작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열람할 수 있는 기밀성 두가지의 속성으로 나눌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블록체인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네트워크에 정보를 저장한다는 것은 저장 주체가 네트워크에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"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나 이러이러한 내용으로 블록 생성할 거예요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~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확인해주세요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~" </a:t>
            </a:r>
          </a:p>
          <a:p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라고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네트워크 참여자에게 소문을 내는 것과 유사합니다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정보에 대해 참여자 모두가 알도록 하여 무결성이 확보되죠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8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안녕하세요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반려동물 의료정보 관리 서비스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꾹꾹의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발표를 맡은 발표자 김성훈입니다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  <a:b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</a:b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/>
            </a:r>
            <a:b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</a:b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패스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”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앱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”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으로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한정짓기가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뭐함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15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다만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이런 무결성 확보는 정해진 사람만 열람할 수 있다는 기밀성과 정면으로 배치될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72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따라서 저희는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블록체인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네트워크만 활용하는게 아니라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백엔드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서버를 이용한 인증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/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인가로 정해진 사람만 네트워크에 참여하여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정보를 열람 조작할 수 있도록 하였습니다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이런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하이브리드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방식은 많은 </a:t>
            </a:r>
            <a:r>
              <a:rPr lang="en-US" altLang="ko-KR" b="0" i="0" dirty="0" err="1">
                <a:solidFill>
                  <a:srgbClr val="DDDDDD"/>
                </a:solidFill>
                <a:effectLst/>
                <a:latin typeface="Menlo"/>
              </a:rPr>
              <a:t>dApp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에서 활용하는 방식으로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보안성을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높이기 위해서 사용합니다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블록체인으로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탈중앙화를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하고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참여자는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중앙화로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제한하는 방식으로 말이죠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02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블록체인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네트워크에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연결되어있다면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보호자는 네트워크를 통해서 수의사에게 정보를 쉽게 전달할 수 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병원용 웹페이지에서는 보호자 앱으로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공유받은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동물 진료 정보를 볼 수 있고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그 동물에 대한 진료를 작성할 수 있는데요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이렇게 네트워크에 있는 자료를 조회하고 작성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추가하는 이 과정을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'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트랜잭션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'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이라고 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endParaRPr lang="en-US" altLang="ko-KR" b="0" i="0" dirty="0">
              <a:solidFill>
                <a:srgbClr val="DDDDDD"/>
              </a:solidFill>
              <a:effectLst/>
              <a:latin typeface="Menl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62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12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48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저희 서비스의 모든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'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트랜잭션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'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은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백엔드를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거치지 않고 프론트에서 진행합니다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이런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탈중앙화는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중개자 없이 참여자 모두가 직접 자료를 주고 받는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블록체인의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의의를 달성합니다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77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다만 트랜잭션은 앞서 말했듯 자료의 검증이 필요하기 때문에 시간이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오래걸리는데요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저희는 기존에 최대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58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초 였던 트랜잭션 시간을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9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자료를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JSON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으로 묶어 한번에 처리하고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컨트랙트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내부의 자료구조를 포인터처럼 매핑하여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최대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14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초로 줄여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최대값 기준 약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1/4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수준으로 낮추었습니다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04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또한 이 모든 정보는 결국 보호자가 주체가 되어 할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수있도록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컨트랙트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설계 시 소유자는 보호자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1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인으로 두고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병원은 보호자로부터 접근권한을 일부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부여받는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Menlo"/>
              </a:rPr>
              <a:t>외부자로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 설정하였습니다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동물의 삭제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분양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기본 속성 등의 함수는 보호자만 접근할 수 있고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병원은 조회와 진료기록 작성만 가능하도록 설계하였습니다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15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결과적으로 저희 서비스의 궁극적 목표는 반려동물 정보의 주체를 수의사에서 보호자로 옮겨오는 것이었습니다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</a:p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저희 서비스가 더 나은 반려동물 생활에 보탬이 되었으면 좋겠습니다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078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기획 배경 부터 시작해보겠습니다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763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지금까지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'"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반려동물의 건강을 당신의 손에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꾹꾹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"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의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6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조였습니다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Menlo"/>
              </a:rPr>
              <a:t>감사합니다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Menlo"/>
              </a:rPr>
              <a:t>. 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24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귀여운 고양이죠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반려동물은 우리에게 무한한 사랑을 베풀어주면서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누군가에게는 삶을 함께하고 좋은 친구가 되어주고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19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</a:t>
            </a:r>
            <a:r>
              <a:rPr lang="en-US" altLang="ko-KR" dirty="0"/>
              <a:t>2024</a:t>
            </a:r>
            <a:r>
              <a:rPr lang="ko-KR" altLang="en-US" dirty="0"/>
              <a:t>년 국내 반려동물 </a:t>
            </a:r>
            <a:r>
              <a:rPr lang="ko-KR" altLang="en-US" dirty="0" err="1"/>
              <a:t>양육비율은</a:t>
            </a:r>
            <a:r>
              <a:rPr lang="ko-KR" altLang="en-US" dirty="0"/>
              <a:t> 약 </a:t>
            </a:r>
            <a:r>
              <a:rPr lang="en-US" altLang="ko-KR" dirty="0"/>
              <a:t>28.6%</a:t>
            </a:r>
            <a:r>
              <a:rPr lang="ko-KR" altLang="en-US" dirty="0"/>
              <a:t>로 역대 최대를 찍었는데요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2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높아진 관심에 걸맞게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KB</a:t>
            </a:r>
            <a:r>
              <a:rPr lang="ko-KR" altLang="en-US" dirty="0"/>
              <a:t>경영연구소의 한국 반려동물 보고서에 따르면 </a:t>
            </a:r>
            <a:r>
              <a:rPr lang="ko-KR" altLang="en-US" dirty="0" err="1"/>
              <a:t>반려가구의</a:t>
            </a:r>
            <a:r>
              <a:rPr lang="ko-KR" altLang="en-US" dirty="0"/>
              <a:t> 가장 큰 양육관심사는</a:t>
            </a:r>
            <a:endParaRPr lang="en-US" altLang="ko-KR" dirty="0"/>
          </a:p>
          <a:p>
            <a:r>
              <a:rPr lang="ko-KR" altLang="en-US" dirty="0"/>
              <a:t>반려동물의 건강관리였는데요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8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33C17-DCB6-7436-2F42-5E38FDD86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C34CEB-1CEE-4FCD-5777-432D16A1D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B4253F-4D98-53E1-2C4C-C084E1A75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높은 건강에 대한 관심에도 적어도 </a:t>
            </a:r>
            <a:r>
              <a:rPr lang="ko-KR" altLang="en-US" dirty="0" err="1"/>
              <a:t>반려묘의</a:t>
            </a:r>
            <a:r>
              <a:rPr lang="ko-KR" altLang="en-US" dirty="0"/>
              <a:t> 건강을 잘 파악하는 가구는 </a:t>
            </a:r>
            <a:r>
              <a:rPr lang="en-US" altLang="ko-KR" dirty="0"/>
              <a:t>28.5%</a:t>
            </a:r>
            <a:r>
              <a:rPr lang="ko-KR" altLang="en-US" dirty="0"/>
              <a:t>에 불과했습니다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1D9851-5BD2-DF47-0AEE-984641C21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5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3DED-FA2D-B21E-EC1F-F587EA6B3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61824D-FFC5-CA3D-64A8-B4E556611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E6D3DA-E153-4448-2A4D-9B4678EB0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이는 보호자가 반려동물의 건강 정보를 관리하는 것이 다소 어렵기 때문인데요</a:t>
            </a:r>
            <a:r>
              <a:rPr lang="en-US" altLang="ko-KR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현재 반려동물 진료 기록의 의무 보관 기간은 </a:t>
            </a:r>
            <a:r>
              <a:rPr lang="en-US" altLang="ko-KR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년에 그치고 있고</a:t>
            </a:r>
            <a:r>
              <a:rPr lang="en-US" altLang="ko-KR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각 동물병원에서 관리하게됩니다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458930-F7AA-C28A-390B-6ABCFA062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62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023E9-5D96-C5C4-B2E9-E41255AE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84ADBB-A203-FC0B-AEE6-FE4E60196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1958BE-EE55-1230-E200-B2B030DDC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결과적으로 가장 반려동물에 대해 잘 알고 있어야하는 보호자가 반려동물의 건강을 잘 모르게되는</a:t>
            </a:r>
            <a:endParaRPr lang="en-US" altLang="ko-KR"/>
          </a:p>
          <a:p>
            <a:r>
              <a:rPr lang="ko-KR" altLang="en-US"/>
              <a:t>정보의 파편화</a:t>
            </a:r>
            <a:r>
              <a:rPr lang="en-US" altLang="ko-KR"/>
              <a:t>, </a:t>
            </a:r>
            <a:r>
              <a:rPr lang="ko-KR" altLang="en-US"/>
              <a:t>비대칭 문제가 발생합니다</a:t>
            </a:r>
            <a:r>
              <a:rPr lang="en-US" altLang="ko-KR"/>
              <a:t>. </a:t>
            </a:r>
          </a:p>
          <a:p>
            <a:r>
              <a:rPr lang="ko-KR" altLang="en-US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보호자가 반려동물의 질환으로 </a:t>
            </a:r>
            <a:r>
              <a:rPr lang="en-US" altLang="ko-KR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</a:t>
            </a:r>
            <a:r>
              <a:rPr lang="ko-KR" altLang="en-US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차 병원으로 가게 돼도 검사 여부를 알 수 없기 때문에 이중으로 비용이 지출되는 상황도 종종 발생합니다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63075-3C75-E035-199A-D5C96F1694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35335-651A-4D2C-B706-68787350E6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3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53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103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6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33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58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1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5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0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62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676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09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6CD03-751D-470E-B8DA-1E067374B9AD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0BF36-E8B4-4ED5-97A9-01BD0FBAC5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6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gif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470" y="76820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영상포트폴리오</a:t>
            </a:r>
            <a:endParaRPr lang="ko-KR" altLang="en-US" sz="2400" dirty="0">
              <a:solidFill>
                <a:srgbClr val="1E40A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rn_image_picker_lib_temp_49a0504b-d52e-405c-a9f0-6c032197ed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4284" y="742714"/>
            <a:ext cx="10423432" cy="59535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1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38" y="4923014"/>
            <a:ext cx="2815771" cy="281577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08762" y="6110828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C206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5" y="1029249"/>
            <a:ext cx="3525922" cy="30030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" t="1328" r="2385" b="2519"/>
          <a:stretch/>
        </p:blipFill>
        <p:spPr>
          <a:xfrm>
            <a:off x="3566500" y="821106"/>
            <a:ext cx="2597943" cy="18811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t="1524" b="1414"/>
          <a:stretch/>
        </p:blipFill>
        <p:spPr>
          <a:xfrm>
            <a:off x="4072081" y="2610641"/>
            <a:ext cx="1854706" cy="2914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" r="2156"/>
          <a:stretch/>
        </p:blipFill>
        <p:spPr>
          <a:xfrm>
            <a:off x="2309004" y="3581741"/>
            <a:ext cx="1776767" cy="196475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439210" y="1271482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각기   다른   서식의</a:t>
            </a:r>
            <a:r>
              <a:rPr lang="en-US" altLang="ko-KR" sz="2000" spc="-30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 </a:t>
            </a:r>
            <a:r>
              <a:rPr lang="ko-KR" altLang="en-US" sz="2000" spc="-3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진단서</a:t>
            </a:r>
            <a:r>
              <a:rPr lang="en-US" altLang="ko-KR" sz="2000" spc="-3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  </a:t>
            </a:r>
            <a:r>
              <a:rPr lang="ko-KR" altLang="en-US" sz="2000" spc="-3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처방전</a:t>
            </a:r>
            <a:r>
              <a:rPr lang="en-US" altLang="ko-KR" sz="2000" spc="-3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  </a:t>
            </a:r>
            <a:r>
              <a:rPr lang="ko-KR" altLang="en-US" sz="2000" spc="-3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영수증</a:t>
            </a:r>
            <a:r>
              <a:rPr lang="en-US" altLang="ko-KR" sz="2000" spc="-3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spc="-3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0216" y="3700938"/>
            <a:ext cx="5617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>
                <a:solidFill>
                  <a:srgbClr val="FF66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Pretendard SemiBold" panose="02000703000000020004" pitchFamily="2" charset="-127"/>
              </a:rPr>
              <a:t>병원 전달 어려움</a:t>
            </a:r>
            <a:endParaRPr lang="en-US" altLang="ko-KR" sz="6000" spc="-300">
              <a:solidFill>
                <a:srgbClr val="FF6600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Pretendard SemiBold" panose="02000703000000020004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88" y="3307003"/>
            <a:ext cx="1932877" cy="25753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C09B91-63D7-243A-F9A4-64EE934A95A5}"/>
              </a:ext>
            </a:extLst>
          </p:cNvPr>
          <p:cNvSpPr txBox="1"/>
          <p:nvPr/>
        </p:nvSpPr>
        <p:spPr>
          <a:xfrm>
            <a:off x="6370216" y="2258539"/>
            <a:ext cx="4740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300">
                <a:solidFill>
                  <a:srgbClr val="FFC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Pretendard SemiBold" panose="02000703000000020004" pitchFamily="2" charset="-127"/>
              </a:rPr>
              <a:t>높은 유실 위험</a:t>
            </a:r>
            <a:endParaRPr lang="en-US" altLang="ko-KR" sz="6000" spc="-300">
              <a:solidFill>
                <a:srgbClr val="FFC000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03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570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 </a:t>
            </a:r>
            <a:r>
              <a:rPr lang="en-US" altLang="ko-KR" sz="28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직접 물었습니다</a:t>
            </a:r>
            <a:r>
              <a:rPr lang="en-US" altLang="ko-KR" sz="28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2800" dirty="0">
              <a:solidFill>
                <a:srgbClr val="1E40A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4754" y="3082239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보호자</a:t>
            </a:r>
          </a:p>
        </p:txBody>
      </p:sp>
      <p:sp>
        <p:nvSpPr>
          <p:cNvPr id="26" name="타원 25"/>
          <p:cNvSpPr/>
          <p:nvPr/>
        </p:nvSpPr>
        <p:spPr>
          <a:xfrm>
            <a:off x="730423" y="1403348"/>
            <a:ext cx="1456118" cy="1456118"/>
          </a:xfrm>
          <a:prstGeom prst="ellipse">
            <a:avLst/>
          </a:prstGeom>
          <a:solidFill>
            <a:srgbClr val="1E4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030269" y="5784097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수의사</a:t>
            </a:r>
          </a:p>
        </p:txBody>
      </p:sp>
      <p:sp>
        <p:nvSpPr>
          <p:cNvPr id="28" name="타원 27"/>
          <p:cNvSpPr/>
          <p:nvPr/>
        </p:nvSpPr>
        <p:spPr>
          <a:xfrm>
            <a:off x="9925938" y="4140109"/>
            <a:ext cx="1456118" cy="1456118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6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71353" y="1408183"/>
            <a:ext cx="88585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Q. </a:t>
            </a:r>
            <a:r>
              <a:rPr lang="ko-KR" altLang="en-US" sz="3200" spc="-30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병원을  변경할  일이  생길  때</a:t>
            </a:r>
            <a:r>
              <a:rPr lang="en-US" altLang="ko-KR" sz="3200" spc="-30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,  </a:t>
            </a:r>
            <a:r>
              <a:rPr lang="ko-KR" altLang="en-US" sz="3200" spc="-30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반려  동물의  과거  병력</a:t>
            </a:r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, </a:t>
            </a:r>
          </a:p>
          <a:p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        </a:t>
            </a:r>
            <a:r>
              <a:rPr lang="ko-KR" altLang="en-US" sz="3200" spc="-30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치료  이력을  어떻게  전달하나요</a:t>
            </a:r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04220" y="4079545"/>
            <a:ext cx="71929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Q. </a:t>
            </a:r>
            <a:r>
              <a:rPr lang="ko-KR" altLang="en-US" sz="3200" spc="-30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보호자가  반려견의  과거  병력을  모르거나</a:t>
            </a:r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, </a:t>
            </a:r>
          </a:p>
          <a:p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        </a:t>
            </a:r>
            <a:r>
              <a:rPr lang="ko-KR" altLang="en-US" sz="3200" spc="-30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잘못  전달하는  경우가  많은가요</a:t>
            </a:r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?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34163" y="2673991"/>
            <a:ext cx="6966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A. </a:t>
            </a:r>
            <a:r>
              <a:rPr lang="ko-KR" altLang="en-US" sz="2400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구두로 전달</a:t>
            </a:r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하거나 필요한 경우는 </a:t>
            </a:r>
            <a:r>
              <a:rPr lang="ko-KR" altLang="en-US" sz="2400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엑스레이</a:t>
            </a:r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정도 요청합니다</a:t>
            </a:r>
            <a:endParaRPr lang="en-US" altLang="ko-KR" sz="2400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61420" y="5287343"/>
            <a:ext cx="6774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A. </a:t>
            </a:r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의료보험이 되지 않기에 </a:t>
            </a:r>
            <a:r>
              <a:rPr lang="ko-KR" altLang="en-US" sz="2400" spc="-1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동물병원에 연락 </a:t>
            </a:r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해야 합니다</a:t>
            </a:r>
            <a:endParaRPr lang="en-US" altLang="ko-KR" sz="2400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722" y="3917950"/>
            <a:ext cx="1441346" cy="1680004"/>
          </a:xfrm>
          <a:prstGeom prst="rect">
            <a:avLst/>
          </a:prstGeom>
        </p:spPr>
      </p:pic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35" y="1156551"/>
            <a:ext cx="1329085" cy="17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9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570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 </a:t>
            </a:r>
            <a:r>
              <a:rPr lang="en-US" altLang="ko-KR" sz="28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28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직접 물었습니다</a:t>
            </a:r>
            <a:r>
              <a:rPr lang="en-US" altLang="ko-KR" sz="28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ko-KR" altLang="en-US" sz="2800" dirty="0">
              <a:solidFill>
                <a:srgbClr val="1E40A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71353" y="1408183"/>
            <a:ext cx="72939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Q. </a:t>
            </a:r>
            <a:r>
              <a:rPr lang="ko-KR" altLang="en-US" sz="3200" spc="-30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진료기록  관리  전용  서비스가  필요할까요</a:t>
            </a:r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?</a:t>
            </a:r>
          </a:p>
          <a:p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       </a:t>
            </a:r>
            <a:r>
              <a:rPr lang="ko-KR" altLang="en-US" sz="3200" spc="-30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꼭  있었으면  하는  기능이  있을까요</a:t>
            </a:r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?</a:t>
            </a:r>
            <a:endParaRPr lang="en-US" altLang="ko-KR" sz="3200" spc="-300" dirty="0">
              <a:latin typeface="SB 어그로 Light" panose="02020603020101020101" pitchFamily="18" charset="-127"/>
              <a:ea typeface="SB 어그로 Light" panose="0202060302010102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9440" y="4389418"/>
            <a:ext cx="9520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Q. </a:t>
            </a:r>
            <a:r>
              <a:rPr lang="ko-KR" altLang="en-US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진료 기록 관리 </a:t>
            </a:r>
            <a:r>
              <a:rPr lang="ko-KR" altLang="en-US" sz="3200" spc="-30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서비스가  어떤 병원에서  쓰일 </a:t>
            </a:r>
            <a:r>
              <a:rPr lang="ko-KR" altLang="en-US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수 있을까요</a:t>
            </a:r>
            <a:r>
              <a:rPr lang="en-US" altLang="ko-KR" sz="3200" spc="-3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Pretendard SemiBold" panose="02000703000000020004" pitchFamily="2" charset="-127"/>
              </a:rPr>
              <a:t>?</a:t>
            </a:r>
            <a:endParaRPr lang="en-US" altLang="ko-KR" sz="3200" spc="-300" dirty="0">
              <a:latin typeface="SB 어그로 Light" panose="02020603020101020101" pitchFamily="18" charset="-127"/>
              <a:ea typeface="SB 어그로 Light" panose="0202060302010102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34163" y="2453842"/>
            <a:ext cx="8646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A.  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서비스가 있다면 </a:t>
            </a:r>
            <a:r>
              <a:rPr lang="ko-KR" altLang="en-US" sz="2000" spc="-15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개체관리카드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따로 </a:t>
            </a:r>
            <a:r>
              <a:rPr lang="ko-KR" altLang="en-US" sz="2000" spc="-15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작성할 필요가 없어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 편리할 것 같습니다</a:t>
            </a:r>
            <a:r>
              <a:rPr lang="en-US" altLang="ko-KR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참고로 단체에서 구조한 동물인 경우 </a:t>
            </a:r>
            <a:r>
              <a:rPr lang="ko-KR" altLang="en-US" sz="2000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개체관리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카드를 만들어 </a:t>
            </a:r>
            <a:endParaRPr lang="en-US" altLang="ko-KR" sz="2000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병원 다녀온 치료 상황을 기록하고 있긴 하지만 </a:t>
            </a:r>
            <a:endParaRPr lang="en-US" altLang="ko-KR" sz="2000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sz="2000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임보자가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수기로 </a:t>
            </a:r>
            <a:r>
              <a:rPr lang="ko-KR" altLang="en-US" sz="2000" spc="-15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일일이 기록하는게 한계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</a:t>
            </a:r>
            <a:r>
              <a:rPr lang="ko-KR" altLang="en-US" sz="2000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있다보니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spc="-15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정확치 않거나 누락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되는 경우도 많습니다</a:t>
            </a:r>
            <a:r>
              <a:rPr lang="en-US" altLang="ko-KR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67277" y="5013172"/>
            <a:ext cx="820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A. 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대형병원</a:t>
            </a:r>
            <a:r>
              <a:rPr lang="en-US" altLang="ko-KR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혹은 수의사가 </a:t>
            </a:r>
            <a:r>
              <a:rPr lang="ko-KR" altLang="en-US" sz="2000" spc="-15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최소 </a:t>
            </a:r>
            <a:r>
              <a:rPr lang="en-US" altLang="ko-KR" sz="2000" spc="-15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ko-KR" altLang="en-US" sz="2000" spc="-15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명이상인</a:t>
            </a:r>
            <a:r>
              <a:rPr lang="ko-KR" altLang="en-US" sz="2000" spc="-15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동물병원</a:t>
            </a:r>
            <a:r>
              <a:rPr lang="en-US" altLang="ko-KR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altLang="ko-KR" sz="2000" spc="-15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24</a:t>
            </a:r>
            <a:r>
              <a:rPr lang="ko-KR" altLang="en-US" sz="2000" spc="-15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 동물병원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r>
              <a:rPr lang="ko-KR" altLang="en-US" sz="2000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유용할것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같습니다</a:t>
            </a:r>
            <a:r>
              <a:rPr lang="en-US" altLang="ko-KR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4754" y="3082239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보호자</a:t>
            </a:r>
          </a:p>
        </p:txBody>
      </p:sp>
      <p:sp>
        <p:nvSpPr>
          <p:cNvPr id="34" name="타원 33"/>
          <p:cNvSpPr/>
          <p:nvPr/>
        </p:nvSpPr>
        <p:spPr>
          <a:xfrm>
            <a:off x="730423" y="1403348"/>
            <a:ext cx="1456118" cy="1456118"/>
          </a:xfrm>
          <a:prstGeom prst="ellipse">
            <a:avLst/>
          </a:prstGeom>
          <a:solidFill>
            <a:srgbClr val="1E4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35" y="1156551"/>
            <a:ext cx="1329085" cy="175114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030269" y="5784097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66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수의사</a:t>
            </a:r>
          </a:p>
        </p:txBody>
      </p:sp>
      <p:sp>
        <p:nvSpPr>
          <p:cNvPr id="37" name="타원 36"/>
          <p:cNvSpPr/>
          <p:nvPr/>
        </p:nvSpPr>
        <p:spPr>
          <a:xfrm>
            <a:off x="9925938" y="4140109"/>
            <a:ext cx="1456118" cy="1456118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6600"/>
              </a:solidFill>
            </a:endParaRPr>
          </a:p>
        </p:txBody>
      </p:sp>
      <p:pic>
        <p:nvPicPr>
          <p:cNvPr id="3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722" y="3917950"/>
            <a:ext cx="1441346" cy="16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1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12057" y="-152425"/>
            <a:ext cx="12656457" cy="7235396"/>
          </a:xfrm>
          <a:prstGeom prst="rect">
            <a:avLst/>
          </a:prstGeom>
          <a:solidFill>
            <a:srgbClr val="BFBFBF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62" y="-152425"/>
            <a:ext cx="404630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2</a:t>
            </a:r>
            <a:endParaRPr lang="ko-KR" altLang="en-US" sz="41300" dirty="0">
              <a:solidFill>
                <a:srgbClr val="1E40AF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3460" y="3651635"/>
            <a:ext cx="49471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8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기능 소개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5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80" y="-816364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06" y="4985150"/>
            <a:ext cx="2815771" cy="281577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82849" y="611817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2.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기능 소개 </a:t>
            </a:r>
            <a:r>
              <a:rPr lang="en-US" altLang="ko-KR" sz="24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문제점 분석</a:t>
            </a:r>
          </a:p>
        </p:txBody>
      </p:sp>
      <p:sp>
        <p:nvSpPr>
          <p:cNvPr id="29" name="사각형: 둥근 모서리 53">
            <a:extLst>
              <a:ext uri="{FF2B5EF4-FFF2-40B4-BE49-F238E27FC236}">
                <a16:creationId xmlns:a16="http://schemas.microsoft.com/office/drawing/2014/main" id="{3D9569D9-90DB-42FD-B1B8-4322CD46E893}"/>
              </a:ext>
            </a:extLst>
          </p:cNvPr>
          <p:cNvSpPr/>
          <p:nvPr/>
        </p:nvSpPr>
        <p:spPr>
          <a:xfrm>
            <a:off x="863673" y="1311465"/>
            <a:ext cx="2993952" cy="430809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3000">
                <a:schemeClr val="accent2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419100" dist="317500" dir="2700000" algn="tl" rotWithShape="0">
              <a:schemeClr val="accent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스스로넷 설립체 OTF" panose="00000500000000000000" pitchFamily="50" charset="-127"/>
              <a:ea typeface="스스로넷 설립체 OTF" panose="00000500000000000000" pitchFamily="50" charset="-127"/>
            </a:endParaRPr>
          </a:p>
        </p:txBody>
      </p:sp>
      <p:sp>
        <p:nvSpPr>
          <p:cNvPr id="31" name="사각형: 둥근 모서리 53">
            <a:extLst>
              <a:ext uri="{FF2B5EF4-FFF2-40B4-BE49-F238E27FC236}">
                <a16:creationId xmlns:a16="http://schemas.microsoft.com/office/drawing/2014/main" id="{3D9569D9-90DB-42FD-B1B8-4322CD46E893}"/>
              </a:ext>
            </a:extLst>
          </p:cNvPr>
          <p:cNvSpPr/>
          <p:nvPr/>
        </p:nvSpPr>
        <p:spPr>
          <a:xfrm>
            <a:off x="4606998" y="1311465"/>
            <a:ext cx="2993952" cy="430809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3000">
                <a:schemeClr val="accent2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419100" dist="317500" dir="2700000" algn="tl" rotWithShape="0">
              <a:schemeClr val="accent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스스로넷 설립체 OTF" panose="00000500000000000000" pitchFamily="50" charset="-127"/>
              <a:ea typeface="스스로넷 설립체 OTF" panose="00000500000000000000" pitchFamily="50" charset="-127"/>
            </a:endParaRPr>
          </a:p>
        </p:txBody>
      </p:sp>
      <p:sp>
        <p:nvSpPr>
          <p:cNvPr id="32" name="사각형: 둥근 모서리 53">
            <a:extLst>
              <a:ext uri="{FF2B5EF4-FFF2-40B4-BE49-F238E27FC236}">
                <a16:creationId xmlns:a16="http://schemas.microsoft.com/office/drawing/2014/main" id="{3D9569D9-90DB-42FD-B1B8-4322CD46E893}"/>
              </a:ext>
            </a:extLst>
          </p:cNvPr>
          <p:cNvSpPr/>
          <p:nvPr/>
        </p:nvSpPr>
        <p:spPr>
          <a:xfrm>
            <a:off x="8369373" y="1282890"/>
            <a:ext cx="2993952" cy="430809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3000">
                <a:schemeClr val="accent2">
                  <a:lumMod val="20000"/>
                  <a:lumOff val="8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419100" dist="317500" dir="2700000" algn="tl" rotWithShape="0">
              <a:schemeClr val="accent2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스스로넷 설립체 OTF" panose="00000500000000000000" pitchFamily="50" charset="-127"/>
              <a:ea typeface="스스로넷 설립체 OTF" panose="00000500000000000000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490204" y="4168846"/>
            <a:ext cx="17267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의료정보는 </a:t>
            </a:r>
            <a:endParaRPr lang="en-US" altLang="ko-KR" spc="-15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높은 신뢰성이 필요</a:t>
            </a:r>
            <a:endParaRPr lang="en-US" altLang="ko-KR" spc="-15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위변조 방지는 필수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58884" y="4168846"/>
            <a:ext cx="18742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반려동물</a:t>
            </a:r>
            <a:r>
              <a:rPr lang="en-US" altLang="ko-KR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의료정보를 </a:t>
            </a:r>
            <a:endParaRPr lang="en-US" altLang="ko-KR" spc="-15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pc="-1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공유</a:t>
            </a:r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할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플랫폼의 부재</a:t>
            </a:r>
            <a:endParaRPr lang="en-US" altLang="ko-KR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049934" y="4168846"/>
            <a:ext cx="16930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수의사</a:t>
            </a:r>
            <a:r>
              <a:rPr lang="ko-KR" altLang="en-US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중심의 </a:t>
            </a:r>
            <a:endParaRPr lang="en-US" altLang="ko-KR" spc="-15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의료정보 관리로</a:t>
            </a:r>
            <a:endParaRPr lang="en-US" altLang="ko-KR" spc="-15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pc="-15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필연적 파편화</a:t>
            </a:r>
            <a:r>
              <a:rPr lang="ko-KR" altLang="en-US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발생</a:t>
            </a:r>
            <a:endParaRPr lang="en-US" altLang="ko-KR" spc="-15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3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560" y="1610992"/>
            <a:ext cx="2491342" cy="2554266"/>
          </a:xfrm>
          <a:prstGeom prst="rect">
            <a:avLst/>
          </a:prstGeom>
        </p:spPr>
      </p:pic>
      <p:pic>
        <p:nvPicPr>
          <p:cNvPr id="3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373" y="1699058"/>
            <a:ext cx="1926551" cy="2272572"/>
          </a:xfrm>
          <a:prstGeom prst="rect">
            <a:avLst/>
          </a:prstGeom>
        </p:spPr>
      </p:pic>
      <p:pic>
        <p:nvPicPr>
          <p:cNvPr id="4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259" y="1680823"/>
            <a:ext cx="2242429" cy="24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80" y="-816364"/>
            <a:ext cx="2815771" cy="2815771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82849" y="611817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1206" y="174775"/>
            <a:ext cx="4674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2.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기능 소개 </a:t>
            </a:r>
            <a:r>
              <a:rPr lang="en-US" altLang="ko-KR" sz="24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해결책 제시</a:t>
            </a:r>
          </a:p>
        </p:txBody>
      </p:sp>
      <p:sp>
        <p:nvSpPr>
          <p:cNvPr id="32" name="사각형: 둥근 모서리 53">
            <a:extLst>
              <a:ext uri="{FF2B5EF4-FFF2-40B4-BE49-F238E27FC236}">
                <a16:creationId xmlns:a16="http://schemas.microsoft.com/office/drawing/2014/main" id="{3D9569D9-90DB-42FD-B1B8-4322CD46E893}"/>
              </a:ext>
            </a:extLst>
          </p:cNvPr>
          <p:cNvSpPr/>
          <p:nvPr/>
        </p:nvSpPr>
        <p:spPr>
          <a:xfrm>
            <a:off x="856605" y="1311465"/>
            <a:ext cx="2993952" cy="430809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EAF2FA"/>
              </a:gs>
            </a:gsLst>
            <a:lin ang="13500000" scaled="1"/>
            <a:tileRect/>
          </a:gradFill>
          <a:ln>
            <a:noFill/>
          </a:ln>
          <a:effectLst>
            <a:outerShdw blurRad="419100" dist="317500" dir="2700000" algn="tl" rotWithShape="0">
              <a:srgbClr val="7DB0D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스스로넷 설립체 OTF" panose="00000500000000000000" pitchFamily="50" charset="-127"/>
              <a:ea typeface="스스로넷 설립체 OTF" panose="00000500000000000000" pitchFamily="50" charset="-127"/>
            </a:endParaRPr>
          </a:p>
        </p:txBody>
      </p:sp>
      <p:sp>
        <p:nvSpPr>
          <p:cNvPr id="34" name="사각형: 둥근 모서리 53">
            <a:extLst>
              <a:ext uri="{FF2B5EF4-FFF2-40B4-BE49-F238E27FC236}">
                <a16:creationId xmlns:a16="http://schemas.microsoft.com/office/drawing/2014/main" id="{3D9569D9-90DB-42FD-B1B8-4322CD46E893}"/>
              </a:ext>
            </a:extLst>
          </p:cNvPr>
          <p:cNvSpPr/>
          <p:nvPr/>
        </p:nvSpPr>
        <p:spPr>
          <a:xfrm>
            <a:off x="4599024" y="1311465"/>
            <a:ext cx="2993952" cy="430809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EAF2FA"/>
              </a:gs>
            </a:gsLst>
            <a:lin ang="13500000" scaled="1"/>
            <a:tileRect/>
          </a:gradFill>
          <a:ln>
            <a:noFill/>
          </a:ln>
          <a:effectLst>
            <a:outerShdw blurRad="419100" dist="317500" dir="2700000" algn="tl" rotWithShape="0">
              <a:srgbClr val="7DB0D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스스로넷 설립체 OTF" panose="00000500000000000000" pitchFamily="50" charset="-127"/>
              <a:ea typeface="스스로넷 설립체 OTF" panose="00000500000000000000" pitchFamily="50" charset="-127"/>
            </a:endParaRPr>
          </a:p>
        </p:txBody>
      </p:sp>
      <p:sp>
        <p:nvSpPr>
          <p:cNvPr id="35" name="사각형: 둥근 모서리 53">
            <a:extLst>
              <a:ext uri="{FF2B5EF4-FFF2-40B4-BE49-F238E27FC236}">
                <a16:creationId xmlns:a16="http://schemas.microsoft.com/office/drawing/2014/main" id="{3D9569D9-90DB-42FD-B1B8-4322CD46E893}"/>
              </a:ext>
            </a:extLst>
          </p:cNvPr>
          <p:cNvSpPr/>
          <p:nvPr/>
        </p:nvSpPr>
        <p:spPr>
          <a:xfrm>
            <a:off x="8399499" y="1311465"/>
            <a:ext cx="2993952" cy="430809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EAF2FA"/>
              </a:gs>
            </a:gsLst>
            <a:lin ang="13500000" scaled="1"/>
            <a:tileRect/>
          </a:gradFill>
          <a:ln>
            <a:noFill/>
          </a:ln>
          <a:effectLst>
            <a:outerShdw blurRad="419100" dist="317500" dir="2700000" algn="tl" rotWithShape="0">
              <a:srgbClr val="7DB0DF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스스로넷 설립체 OTF" panose="00000500000000000000" pitchFamily="50" charset="-127"/>
              <a:ea typeface="스스로넷 설립체 OTF" panose="00000500000000000000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506233" y="4168846"/>
            <a:ext cx="16946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블록체인</a:t>
            </a:r>
            <a:r>
              <a:rPr lang="ko-KR" altLang="en-US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이용해 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신뢰할 수 </a:t>
            </a:r>
            <a:r>
              <a:rPr lang="ko-KR" altLang="en-US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있는 </a:t>
            </a:r>
            <a:endParaRPr lang="en-US" altLang="ko-KR" spc="-15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의료정보</a:t>
            </a:r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 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제공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72747" y="4168846"/>
            <a:ext cx="24465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반려동물 의료정보 </a:t>
            </a:r>
            <a:endParaRPr lang="en-US" altLang="ko-KR" spc="-15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  플랫폼</a:t>
            </a:r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보호자와 수의사 양쪽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제공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925698" y="4001424"/>
            <a:ext cx="19415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보호자의 </a:t>
            </a:r>
            <a:r>
              <a:rPr lang="ko-KR" altLang="en-US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동의</a:t>
            </a:r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따른 정보 공유로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보호자 중심 통합 관리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935" y="1717553"/>
            <a:ext cx="1967290" cy="1984158"/>
          </a:xfrm>
          <a:prstGeom prst="rect">
            <a:avLst/>
          </a:prstGeom>
        </p:spPr>
      </p:pic>
      <p:pic>
        <p:nvPicPr>
          <p:cNvPr id="41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399" y="1885125"/>
            <a:ext cx="613202" cy="2014929"/>
          </a:xfrm>
          <a:prstGeom prst="rect">
            <a:avLst/>
          </a:prstGeom>
        </p:spPr>
      </p:pic>
      <p:pic>
        <p:nvPicPr>
          <p:cNvPr id="4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2363" y="2148482"/>
            <a:ext cx="888224" cy="14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62" y="-152425"/>
            <a:ext cx="412484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3</a:t>
            </a:r>
            <a:endParaRPr lang="ko-KR" altLang="en-US" sz="41300" dirty="0">
              <a:solidFill>
                <a:srgbClr val="1E40AF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18721" y="3651635"/>
            <a:ext cx="23519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8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시연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6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62" y="-152425"/>
            <a:ext cx="407675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</a:t>
            </a:r>
            <a:endParaRPr lang="ko-KR" altLang="en-US" sz="41300" dirty="0">
              <a:solidFill>
                <a:srgbClr val="1E40AF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3460" y="3651635"/>
            <a:ext cx="49471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8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407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- </a:t>
            </a:r>
            <a:r>
              <a:rPr lang="ko-KR" altLang="en-US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아키텍처</a:t>
            </a:r>
            <a:endParaRPr lang="ko-KR" altLang="en-US" sz="3600" dirty="0">
              <a:solidFill>
                <a:srgbClr val="1E40A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1" y="964862"/>
            <a:ext cx="10480118" cy="5455256"/>
          </a:xfrm>
          <a:prstGeom prst="rect">
            <a:avLst/>
          </a:prstGeom>
          <a:effectLst>
            <a:outerShdw blurRad="546100" sx="98000" sy="98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770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신뢰성 높은 자료를 위한 </a:t>
            </a:r>
            <a:r>
              <a:rPr lang="ko-KR" altLang="en-US" sz="2000" dirty="0" err="1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블록체인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네트워크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35642" y="1262293"/>
            <a:ext cx="1920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rgbClr val="FF66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무결성</a:t>
            </a:r>
            <a:endParaRPr lang="en-US" altLang="ko-KR" sz="5400" spc="-150" dirty="0">
              <a:solidFill>
                <a:srgbClr val="FF66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14" y="2990546"/>
            <a:ext cx="3273971" cy="327397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728737" y="2225759"/>
            <a:ext cx="6734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블록체인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네트워크는 </a:t>
            </a:r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참여자들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에게 자료 변조 내용을 </a:t>
            </a:r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전파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하고</a:t>
            </a:r>
            <a:r>
              <a:rPr lang="en-US" altLang="ko-KR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 내용을 </a:t>
            </a:r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검증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하여</a:t>
            </a:r>
            <a:r>
              <a:rPr lang="en-US" altLang="ko-KR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</a:p>
          <a:p>
            <a:pPr algn="ctr"/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저장되는 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</a:t>
            </a:r>
            <a:r>
              <a:rPr lang="ko-KR" altLang="en-US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료자료의 </a:t>
            </a:r>
            <a:r>
              <a:rPr lang="ko-KR" altLang="en-US" spc="-1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위변조를</a:t>
            </a:r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방지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하고 </a:t>
            </a:r>
            <a:r>
              <a:rPr lang="ko-KR" altLang="en-US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신뢰성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자연스럽게 확보함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151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66219" y="-312516"/>
            <a:ext cx="12689902" cy="7361498"/>
          </a:xfrm>
          <a:prstGeom prst="rect">
            <a:avLst/>
          </a:prstGeom>
          <a:solidFill>
            <a:srgbClr val="0F21A5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89279" y="1751754"/>
            <a:ext cx="35830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꾹꾹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62993" y="3580810"/>
            <a:ext cx="3466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반려동물 의료정보관리서비스</a:t>
            </a:r>
            <a:endParaRPr lang="ko-KR" altLang="en-US" sz="2000" dirty="0">
              <a:solidFill>
                <a:schemeClr val="bg1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29576" y="1483460"/>
            <a:ext cx="482694" cy="48269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2336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446814" y="6107903"/>
            <a:ext cx="5172113" cy="372257"/>
            <a:chOff x="3261072" y="6107903"/>
            <a:chExt cx="5172113" cy="372257"/>
          </a:xfrm>
        </p:grpSpPr>
        <p:sp>
          <p:nvSpPr>
            <p:cNvPr id="21" name="TextBox 20"/>
            <p:cNvSpPr txBox="1"/>
            <p:nvPr/>
          </p:nvSpPr>
          <p:spPr>
            <a:xfrm>
              <a:off x="3261072" y="6110828"/>
              <a:ext cx="752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C206</a:t>
              </a:r>
              <a:endParaRPr lang="ko-KR" altLang="en-US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79483" y="6107903"/>
              <a:ext cx="4153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 err="1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최은창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    </a:t>
              </a:r>
              <a:r>
                <a:rPr lang="ko-KR" altLang="en-US" spc="-150" dirty="0" err="1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권해림</a:t>
              </a:r>
              <a:r>
                <a:rPr lang="ko-KR" altLang="en-US" spc="-15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김성훈</a:t>
              </a:r>
              <a:r>
                <a:rPr lang="ko-KR" altLang="en-US" spc="-15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pc="-150" dirty="0" err="1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송명석</a:t>
              </a:r>
              <a:r>
                <a:rPr lang="ko-KR" altLang="en-US" spc="-15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pc="-150" dirty="0" err="1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윤상묵</a:t>
              </a:r>
              <a:r>
                <a:rPr lang="ko-KR" altLang="en-US" spc="-15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  </a:t>
              </a:r>
              <a:r>
                <a:rPr lang="ko-KR" altLang="en-US" spc="-150" dirty="0" err="1" smtClean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정재현</a:t>
              </a:r>
              <a:endParaRPr lang="ko-KR" altLang="en-US" spc="-15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89490" y="4373567"/>
            <a:ext cx="9973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발표자</a:t>
            </a:r>
            <a:endParaRPr lang="en-US" altLang="ko-KR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김성훈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1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770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신뢰성 높은 자료를 위한 </a:t>
            </a:r>
            <a:r>
              <a:rPr lang="ko-KR" altLang="en-US" sz="2000" dirty="0" err="1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블록체인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네트워크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29619" y="2521192"/>
            <a:ext cx="27863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>
                <a:solidFill>
                  <a:srgbClr val="0099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기밀성</a:t>
            </a:r>
            <a:endParaRPr lang="en-US" altLang="ko-KR" sz="8000" spc="-150" dirty="0">
              <a:solidFill>
                <a:srgbClr val="0099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97933" y="3770312"/>
            <a:ext cx="24497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인가된 사람만 자료에 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접근할 수 있어야한다는 원칙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19033" y="2491557"/>
            <a:ext cx="2786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>
                <a:solidFill>
                  <a:srgbClr val="FF6600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무결성</a:t>
            </a:r>
            <a:endParaRPr lang="en-US" altLang="ko-KR" sz="8800" spc="-150" dirty="0">
              <a:solidFill>
                <a:srgbClr val="FF6600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7811" y="3770311"/>
            <a:ext cx="2808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블록체인</a:t>
            </a:r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네트워크는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자료를 참여자에게 공개하여 달성</a:t>
            </a:r>
            <a:endParaRPr lang="en-US" altLang="ko-KR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25176" y="3313795"/>
            <a:ext cx="875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spc="-150" dirty="0">
                <a:latin typeface="SB 어그로 Bold" panose="02020603020101020101" pitchFamily="18" charset="-127"/>
                <a:ea typeface="SB 어그로 Bold" panose="02020603020101020101" pitchFamily="18" charset="-127"/>
                <a:cs typeface="Pretendard Light" panose="02000403000000020004" pitchFamily="2" charset="-127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721985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770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신뢰성 높은 자료를 위한 </a:t>
            </a:r>
            <a:r>
              <a:rPr lang="ko-KR" altLang="en-US" sz="2000" dirty="0" err="1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블록체인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네트워크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2830" y="1628365"/>
            <a:ext cx="27863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>
                <a:solidFill>
                  <a:srgbClr val="0099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기밀성</a:t>
            </a:r>
            <a:endParaRPr lang="en-US" altLang="ko-KR" sz="8000" spc="-150" dirty="0">
              <a:solidFill>
                <a:srgbClr val="0099FF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82143" y="2951804"/>
            <a:ext cx="5227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서버를 통한 인증</a:t>
            </a:r>
            <a:r>
              <a:rPr lang="en-US" altLang="ko-KR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인가로</a:t>
            </a:r>
            <a:r>
              <a:rPr lang="en-US" altLang="ko-KR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컨트랙트</a:t>
            </a:r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접근자</a:t>
            </a:r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제한</a:t>
            </a:r>
            <a:endParaRPr lang="en-US" altLang="ko-KR" sz="2400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85537" y="3621024"/>
            <a:ext cx="5020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spc="-150" dirty="0">
                <a:solidFill>
                  <a:srgbClr val="3399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WAS</a:t>
            </a:r>
            <a:r>
              <a:rPr lang="ko-KR" altLang="en-US" sz="4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＋</a:t>
            </a:r>
            <a:r>
              <a:rPr lang="en-US" altLang="ko-KR" sz="4800" spc="-150" dirty="0" err="1">
                <a:solidFill>
                  <a:srgbClr val="FF66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Blockchain</a:t>
            </a:r>
            <a:endParaRPr lang="en-US" altLang="ko-KR" sz="4800" spc="-150" dirty="0">
              <a:solidFill>
                <a:srgbClr val="FF66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93388" y="4439129"/>
            <a:ext cx="46217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 </a:t>
            </a:r>
            <a:r>
              <a:rPr lang="ko-KR" altLang="en-US" sz="2800" spc="-150" dirty="0" err="1">
                <a:solidFill>
                  <a:srgbClr val="7030A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하이브리드</a:t>
            </a:r>
            <a:r>
              <a:rPr lang="ko-KR" altLang="en-US" sz="2800" spc="-150" dirty="0">
                <a:solidFill>
                  <a:srgbClr val="7030A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방식</a:t>
            </a:r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</a:t>
            </a:r>
            <a:r>
              <a:rPr lang="en-US" altLang="ko-KR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spc="-1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보안성</a:t>
            </a:r>
            <a:r>
              <a:rPr lang="ko-KR" altLang="en-US" sz="24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향상</a:t>
            </a:r>
            <a:endParaRPr lang="en-US" altLang="ko-KR" sz="2400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326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탈중앙화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플랫폼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8784" y="2698158"/>
            <a:ext cx="2834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트랜잭션</a:t>
            </a:r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이란</a:t>
            </a:r>
            <a:r>
              <a:rPr lang="en-US" altLang="ko-KR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7058" y="3465769"/>
            <a:ext cx="772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네트워크의 정보를 정해진 방법에 따라 조회</a:t>
            </a:r>
            <a:r>
              <a:rPr lang="en-US" altLang="ko-KR" sz="28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28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열람하는 과정</a:t>
            </a:r>
            <a:endParaRPr lang="en-US" altLang="ko-KR" sz="2800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22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탈중앙화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플랫폼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98072" y="1475350"/>
            <a:ext cx="3595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중앙화 서비스</a:t>
            </a:r>
            <a:endParaRPr lang="en-US" altLang="ko-KR" sz="2000" spc="-3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6219" y="2126778"/>
            <a:ext cx="7279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WAS</a:t>
            </a:r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클라이언트 요청에 따라 </a:t>
            </a:r>
            <a:r>
              <a:rPr lang="en-US" altLang="ko-KR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DB</a:t>
            </a:r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적절한 자료 전달</a:t>
            </a:r>
            <a:endParaRPr lang="en-US" altLang="ko-KR" sz="2800" spc="-3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서버가 자료를 </a:t>
            </a:r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중개</a:t>
            </a:r>
            <a:endParaRPr lang="en-US" altLang="ko-KR" sz="2800" spc="-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56" y="3258566"/>
            <a:ext cx="3490685" cy="26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74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탈중앙화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플랫폼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39749" y="1475350"/>
            <a:ext cx="3512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탈중앙화</a:t>
            </a:r>
            <a:r>
              <a:rPr lang="ko-KR" altLang="en-US" sz="40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트랜잭션</a:t>
            </a:r>
            <a:endParaRPr lang="en-US" altLang="ko-KR" sz="2000" spc="-3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1796" y="2126778"/>
            <a:ext cx="7308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중개없이 </a:t>
            </a:r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직접 클라이언트와 클라이언트가</a:t>
            </a:r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2800" spc="-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미리 정해둔 원칙</a:t>
            </a:r>
            <a:r>
              <a:rPr lang="en-US" altLang="ko-KR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2800" spc="-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컨트랙트</a:t>
            </a:r>
            <a:r>
              <a:rPr lang="en-US" altLang="ko-KR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맞춰 필요한 </a:t>
            </a:r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정보를 열람</a:t>
            </a:r>
            <a:r>
              <a:rPr lang="en-US" altLang="ko-KR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작성</a:t>
            </a:r>
            <a:endParaRPr lang="en-US" altLang="ko-KR" sz="2800" spc="-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24" y="330183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49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탈중앙화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플랫폼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7702" y="1872957"/>
            <a:ext cx="441659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spc="-300" dirty="0">
                <a:latin typeface="SB 어그로 Bold" panose="02020603020101020101" pitchFamily="18" charset="-127"/>
                <a:ea typeface="SB 어그로 Bold" panose="02020603020101020101" pitchFamily="18" charset="-127"/>
                <a:cs typeface="Pretendard Light" panose="02000403000000020004" pitchFamily="2" charset="-127"/>
              </a:rPr>
              <a:t>100%</a:t>
            </a:r>
          </a:p>
          <a:p>
            <a:pPr algn="ctr"/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트랜잭션 </a:t>
            </a:r>
            <a:r>
              <a:rPr lang="ko-KR" altLang="en-US" sz="2800" spc="-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탈중앙화</a:t>
            </a:r>
            <a:endParaRPr lang="en-US" altLang="ko-KR" sz="2800" spc="-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중개없이 참여자가 정보를 교환하는</a:t>
            </a:r>
            <a:endParaRPr lang="en-US" altLang="ko-KR" sz="2800" spc="-3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2800" spc="-3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블록체인</a:t>
            </a:r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의의 달성</a:t>
            </a:r>
            <a:endParaRPr lang="en-US" altLang="ko-KR" sz="2800" spc="-3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185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탈중앙화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플랫폼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7138" y="1169014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트랜잭션 시간</a:t>
            </a:r>
            <a:endParaRPr lang="en-US" altLang="ko-KR" sz="2800" spc="-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3" r="27218" b="51862"/>
          <a:stretch/>
        </p:blipFill>
        <p:spPr>
          <a:xfrm>
            <a:off x="2965450" y="1795772"/>
            <a:ext cx="6261100" cy="30268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1765" y="4928214"/>
            <a:ext cx="2648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최대  </a:t>
            </a:r>
            <a:r>
              <a:rPr lang="en-US" altLang="ko-KR" sz="4800" spc="-300" dirty="0">
                <a:solidFill>
                  <a:srgbClr val="FF66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58.02</a:t>
            </a:r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초</a:t>
            </a:r>
            <a:endParaRPr lang="en-US" altLang="ko-KR" sz="2800" spc="-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64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탈중앙화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플랫폼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67528" y="4492443"/>
            <a:ext cx="54569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트랜잭션 데이터 </a:t>
            </a:r>
            <a:r>
              <a:rPr lang="en-US" altLang="ko-KR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JSON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형식으로 </a:t>
            </a:r>
            <a:r>
              <a:rPr lang="ko-KR" altLang="en-US" sz="2000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한번에 처리</a:t>
            </a:r>
            <a:endParaRPr lang="en-US" altLang="ko-KR" sz="2000" spc="-15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2000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컨트랙트 내부 변수 매핑으로 조회 속도 증가</a:t>
            </a:r>
            <a:endParaRPr lang="en-US" altLang="ko-KR" sz="2000" spc="-15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2000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가스비</a:t>
            </a:r>
            <a:r>
              <a:rPr lang="en-US" altLang="ko-KR" sz="2000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000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트랜잭션 처리 청구비용</a:t>
            </a:r>
            <a:r>
              <a:rPr lang="en-US" altLang="ko-KR" sz="2000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en-US" altLang="ko-KR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spc="-15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한도 증가로 거절 확률 감소</a:t>
            </a:r>
            <a:endParaRPr lang="en-US" altLang="ko-KR" sz="2000" spc="-15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65185" y="1996348"/>
            <a:ext cx="626165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최대</a:t>
            </a:r>
            <a:r>
              <a:rPr lang="ko-KR" altLang="en-US" sz="66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</a:t>
            </a:r>
            <a:r>
              <a:rPr lang="en-US" altLang="ko-KR" sz="11500" spc="-300" dirty="0">
                <a:solidFill>
                  <a:srgbClr val="3399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14.81</a:t>
            </a:r>
            <a:r>
              <a:rPr lang="ko-KR" altLang="en-US" sz="66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</a:t>
            </a:r>
            <a:endParaRPr lang="en-US" altLang="ko-KR" sz="6600" spc="-3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7640" y="1708139"/>
            <a:ext cx="2776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개선 후 트랜잭션 시간</a:t>
            </a:r>
            <a:endParaRPr lang="en-US" altLang="ko-KR" sz="2800" spc="-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87229" y="3592777"/>
            <a:ext cx="3217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기존 시간 대비 약  </a:t>
            </a:r>
            <a:r>
              <a:rPr lang="en-US" altLang="ko-KR" sz="24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¼  </a:t>
            </a:r>
            <a:r>
              <a:rPr lang="ko-KR" altLang="en-US" sz="24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속도 개선 </a:t>
            </a:r>
            <a:endParaRPr lang="en-US" altLang="ko-KR" sz="2400" spc="-3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179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7" y="-909946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6" y="5176999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206" y="174775"/>
            <a:ext cx="5860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4.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기술 소개</a:t>
            </a:r>
            <a:r>
              <a:rPr lang="en-US" altLang="ko-KR" sz="2000" dirty="0">
                <a:solidFill>
                  <a:srgbClr val="1E40A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- </a:t>
            </a:r>
            <a:r>
              <a:rPr lang="ko-KR" altLang="en-US" sz="2000" dirty="0">
                <a:solidFill>
                  <a:srgbClr val="1E40A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설계부터 보호자를 위해서</a:t>
            </a:r>
            <a:endParaRPr lang="ko-KR" altLang="en-US" sz="3600" dirty="0">
              <a:solidFill>
                <a:srgbClr val="1E40A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0887" y="4414523"/>
            <a:ext cx="57102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컨트랙트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000" spc="-150" dirty="0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설계부터</a:t>
            </a:r>
            <a:endParaRPr lang="en-US" altLang="ko-KR" sz="2000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2000" spc="-150" dirty="0">
                <a:solidFill>
                  <a:srgbClr val="3399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보호자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에게 </a:t>
            </a:r>
            <a:r>
              <a:rPr lang="ko-KR" altLang="en-US" sz="2000" spc="-150" dirty="0" smtClean="0">
                <a:solidFill>
                  <a:srgbClr val="3399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</a:t>
            </a:r>
            <a:r>
              <a:rPr lang="ko-KR" altLang="en-US" sz="2000" spc="-150" dirty="0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반려동물 기능이 귀속</a:t>
            </a:r>
            <a:r>
              <a:rPr lang="en-US" altLang="ko-KR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</a:p>
          <a:p>
            <a:pPr algn="ctr"/>
            <a:r>
              <a:rPr lang="ko-KR" altLang="en-US" sz="2000" spc="-150" dirty="0">
                <a:solidFill>
                  <a:srgbClr val="FF66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병원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은 </a:t>
            </a:r>
            <a:r>
              <a:rPr lang="ko-KR" altLang="en-US" sz="2000" spc="-150" dirty="0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보호자에 의해  </a:t>
            </a:r>
            <a:r>
              <a:rPr lang="ko-KR" altLang="en-US" sz="2000" spc="-150" dirty="0" smtClean="0">
                <a:solidFill>
                  <a:srgbClr val="FF66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허가</a:t>
            </a:r>
            <a:r>
              <a:rPr lang="ko-KR" altLang="en-US" sz="2000" spc="-150" dirty="0" smtClean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된 의료정보 관련 기능만 </a:t>
            </a:r>
            <a:r>
              <a:rPr lang="ko-KR" altLang="en-US" sz="2000" spc="-15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접근 가능</a:t>
            </a:r>
            <a:endParaRPr lang="en-US" altLang="ko-KR" sz="2000" spc="-15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4080" y="2206779"/>
            <a:ext cx="48638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latin typeface="SB 어그로 Bold" panose="02020603020101020101" pitchFamily="18" charset="-127"/>
                <a:ea typeface="SB 어그로 Bold" panose="02020603020101020101" pitchFamily="18" charset="-127"/>
                <a:cs typeface="Pretendard Black" panose="02000A03000000020004" pitchFamily="2" charset="-127"/>
              </a:rPr>
              <a:t>보호자 중심 </a:t>
            </a:r>
            <a:endParaRPr lang="en-US" altLang="ko-KR" sz="7200" spc="-300" dirty="0">
              <a:latin typeface="SB 어그로 Bold" panose="02020603020101020101" pitchFamily="18" charset="-127"/>
              <a:ea typeface="SB 어그로 Bold" panose="02020603020101020101" pitchFamily="18" charset="-127"/>
              <a:cs typeface="Pretendard Black" panose="02000A03000000020004" pitchFamily="2" charset="-127"/>
            </a:endParaRPr>
          </a:p>
          <a:p>
            <a:pPr algn="ctr"/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반려동물</a:t>
            </a:r>
            <a:r>
              <a:rPr lang="en-US" altLang="ko-KR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진료기록 관리 가능</a:t>
            </a:r>
            <a:endParaRPr lang="en-US" altLang="ko-KR" sz="2800" spc="-3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913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FBFBF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0162" y="-152425"/>
            <a:ext cx="4120039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5</a:t>
            </a:r>
            <a:endParaRPr lang="ko-KR" altLang="en-US" sz="41300" dirty="0">
              <a:solidFill>
                <a:srgbClr val="1E40AF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18721" y="3651635"/>
            <a:ext cx="23519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8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결론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4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08762" y="6110828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C206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54546" y="-218941"/>
            <a:ext cx="12479628" cy="7113454"/>
          </a:xfrm>
          <a:prstGeom prst="rect">
            <a:avLst/>
          </a:prstGeom>
          <a:solidFill>
            <a:srgbClr val="BFBFBF">
              <a:alpha val="27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10162" y="-152425"/>
            <a:ext cx="2398413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</a:t>
            </a:r>
            <a:endParaRPr lang="ko-KR" altLang="en-US" sz="41300" dirty="0">
              <a:solidFill>
                <a:srgbClr val="1E40AF"/>
              </a:solidFill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3460" y="3651635"/>
            <a:ext cx="49471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8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8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>
            <a:picLocks noChangeAspect="1"/>
          </p:cNvPicPr>
          <p:nvPr/>
        </p:nvPicPr>
        <p:blipFill rotWithShape="1">
          <a:blip r:embed="rId2"/>
          <a:srcRect l="6283" t="26914" r="50645" b="29239"/>
          <a:stretch/>
        </p:blipFill>
        <p:spPr>
          <a:xfrm>
            <a:off x="1" y="-61686"/>
            <a:ext cx="12192000" cy="6981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69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>
            <a:picLocks noChangeAspect="1"/>
          </p:cNvPicPr>
          <p:nvPr/>
        </p:nvPicPr>
        <p:blipFill rotWithShape="1">
          <a:blip r:embed="rId3"/>
          <a:srcRect l="6283" t="26914" r="50645" b="29239"/>
          <a:stretch/>
        </p:blipFill>
        <p:spPr>
          <a:xfrm>
            <a:off x="1" y="-61686"/>
            <a:ext cx="12192000" cy="69813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-61686"/>
            <a:ext cx="12192000" cy="698137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103905" y="2545961"/>
            <a:ext cx="563006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반려동물 건강관리 주체</a:t>
            </a:r>
            <a:endParaRPr lang="en-US" altLang="ko-KR" sz="4400" spc="-3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  <a:cs typeface="Pretendard Light" panose="02000403000000020004" pitchFamily="2" charset="-127"/>
              </a:rPr>
              <a:t>수의사</a:t>
            </a:r>
            <a:r>
              <a:rPr lang="ko-KR" altLang="en-US" sz="4400" spc="-3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</a:t>
            </a:r>
            <a:r>
              <a:rPr lang="ko-KR" altLang="en-US" sz="4400" spc="-3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</a:t>
            </a:r>
            <a:r>
              <a:rPr lang="ko-KR" altLang="en-US" sz="6000" spc="-300" dirty="0">
                <a:solidFill>
                  <a:srgbClr val="0099F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Pretendard Light" panose="02000403000000020004" pitchFamily="2" charset="-127"/>
              </a:rPr>
              <a:t>보호자</a:t>
            </a:r>
            <a:r>
              <a:rPr lang="ko-KR" altLang="en-US" sz="4400" spc="-3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8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8409A5-B278-E8EE-C518-259C8A115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13" y="-711044"/>
            <a:ext cx="2815771" cy="28157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1987" y="3838869"/>
            <a:ext cx="2815771" cy="28157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F21A5">
              <a:alpha val="9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15433" y="2022988"/>
            <a:ext cx="35830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꾹꾹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44099" y="3838869"/>
            <a:ext cx="3725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반려동물의 건강을 당신의 손에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455726" y="1754694"/>
            <a:ext cx="482694" cy="4826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82846" y="18221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C206 </a:t>
            </a:r>
            <a:r>
              <a:rPr lang="ko-KR" altLang="en-US" dirty="0" err="1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개냥이</a:t>
            </a:r>
            <a:endParaRPr lang="ko-KR" altLang="en-US" dirty="0">
              <a:solidFill>
                <a:srgbClr val="1E40A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7102" y="2698107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최은창</a:t>
            </a:r>
            <a:endParaRPr lang="ko-KR" altLang="en-US" sz="2400" dirty="0">
              <a:solidFill>
                <a:srgbClr val="1E40A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33973" y="2698107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권해림</a:t>
            </a:r>
            <a:endParaRPr lang="ko-KR" altLang="en-US" sz="2400" dirty="0">
              <a:solidFill>
                <a:srgbClr val="1E40A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33337" y="2698107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김성훈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7103" y="5417221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송명석</a:t>
            </a:r>
            <a:endParaRPr lang="ko-KR" altLang="en-US" sz="2400" dirty="0">
              <a:solidFill>
                <a:srgbClr val="1E40A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33973" y="5417221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윤상묵</a:t>
            </a:r>
            <a:endParaRPr lang="ko-KR" altLang="en-US" sz="2400" dirty="0">
              <a:solidFill>
                <a:srgbClr val="1E40A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33337" y="5417221"/>
            <a:ext cx="98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1E40A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정재현</a:t>
            </a:r>
            <a:endParaRPr lang="ko-KR" altLang="en-US" sz="2400" dirty="0">
              <a:solidFill>
                <a:srgbClr val="1E40AF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594214" y="1040501"/>
            <a:ext cx="1502220" cy="1502220"/>
          </a:xfrm>
          <a:prstGeom prst="ellipse">
            <a:avLst/>
          </a:prstGeom>
          <a:blipFill dpi="0" rotWithShape="1">
            <a:blip r:embed="rId5"/>
            <a:srcRect/>
            <a:stretch>
              <a:fillRect b="-4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8470239" y="1040501"/>
            <a:ext cx="1502220" cy="1502220"/>
          </a:xfrm>
          <a:prstGeom prst="ellipse">
            <a:avLst/>
          </a:prstGeom>
          <a:blipFill dpi="0" rotWithShape="1">
            <a:blip r:embed="rId6"/>
            <a:srcRect/>
            <a:stretch>
              <a:fillRect b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0370447" y="1040501"/>
            <a:ext cx="1502220" cy="1502220"/>
          </a:xfrm>
          <a:prstGeom prst="ellipse">
            <a:avLst/>
          </a:prstGeom>
          <a:blipFill>
            <a:blip r:embed="rId7"/>
            <a:stretch>
              <a:fillRect t="-11000" b="-4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594214" y="3104507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E40A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BE | FE | CI/CD</a:t>
            </a:r>
            <a:endParaRPr lang="ko-KR" altLang="en-US" sz="1600" dirty="0">
              <a:solidFill>
                <a:srgbClr val="1E40A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18130" y="3104507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E40A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BE | FE</a:t>
            </a:r>
            <a:endParaRPr lang="ko-KR" altLang="en-US" sz="1600" dirty="0">
              <a:solidFill>
                <a:srgbClr val="1E40A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04672" y="3104507"/>
            <a:ext cx="840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E40A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BC | FE</a:t>
            </a:r>
            <a:endParaRPr lang="ko-KR" altLang="en-US" sz="1600" dirty="0">
              <a:solidFill>
                <a:srgbClr val="1E40A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41640" y="5874421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E40A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</a:t>
            </a:r>
            <a:endParaRPr lang="ko-KR" altLang="en-US" sz="1600" dirty="0">
              <a:solidFill>
                <a:srgbClr val="1E40A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18505" y="5874421"/>
            <a:ext cx="413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E40A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</a:t>
            </a:r>
            <a:endParaRPr lang="ko-KR" altLang="en-US" sz="1600" dirty="0">
              <a:solidFill>
                <a:srgbClr val="1E40A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11458" y="5874421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E40A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BE</a:t>
            </a:r>
            <a:endParaRPr lang="ko-KR" altLang="en-US" sz="1600" dirty="0">
              <a:solidFill>
                <a:srgbClr val="1E40A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594214" y="3721515"/>
            <a:ext cx="1502220" cy="1502220"/>
          </a:xfrm>
          <a:prstGeom prst="ellipse">
            <a:avLst/>
          </a:prstGeom>
          <a:blipFill dpi="0" rotWithShape="1">
            <a:blip r:embed="rId8"/>
            <a:srcRect/>
            <a:stretch>
              <a:fillRect t="-11000" b="-4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8470239" y="3721515"/>
            <a:ext cx="1502220" cy="1502220"/>
          </a:xfrm>
          <a:prstGeom prst="ellipse">
            <a:avLst/>
          </a:prstGeom>
          <a:blipFill dpi="0" rotWithShape="1">
            <a:blip r:embed="rId9"/>
            <a:srcRect/>
            <a:stretch>
              <a:fillRect b="-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0370447" y="3721515"/>
            <a:ext cx="1502220" cy="1502220"/>
          </a:xfrm>
          <a:prstGeom prst="ellipse">
            <a:avLst/>
          </a:prstGeom>
          <a:blipFill dpi="0" rotWithShape="1">
            <a:blip r:embed="rId10"/>
            <a:srcRect/>
            <a:stretch>
              <a:fillRect t="1689" b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04484" y="1644808"/>
            <a:ext cx="35830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꾹꾹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4207" y="3460689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반려동물 의료정보패스앱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4781" y="1376514"/>
            <a:ext cx="482694" cy="4826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08762" y="6110828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C206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206" y="174775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</a:t>
            </a:r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 rotWithShape="1">
          <a:blip r:embed="rId6"/>
          <a:srcRect l="51422" t="25426" r="10053" b="35864"/>
          <a:stretch/>
        </p:blipFill>
        <p:spPr>
          <a:xfrm>
            <a:off x="-1" y="2686"/>
            <a:ext cx="12219039" cy="690611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8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04484" y="1644808"/>
            <a:ext cx="35830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꾹꾹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4207" y="3460689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반려동물 의료정보패스앱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4781" y="1376514"/>
            <a:ext cx="482694" cy="4826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08762" y="6110828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C206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206" y="174775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</a:t>
            </a:r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 rotWithShape="1">
          <a:blip r:embed="rId6"/>
          <a:srcRect l="51422" t="25426" r="10053" b="35864"/>
          <a:stretch/>
        </p:blipFill>
        <p:spPr>
          <a:xfrm>
            <a:off x="-1" y="2686"/>
            <a:ext cx="12219039" cy="690611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1174" y="-123373"/>
            <a:ext cx="12355573" cy="7148797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042450" y="2278949"/>
            <a:ext cx="6046848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2024</a:t>
            </a:r>
            <a:r>
              <a:rPr lang="ko-KR" altLang="en-US" sz="4000" spc="-3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 국내 반려동물 </a:t>
            </a:r>
            <a:r>
              <a:rPr lang="ko-KR" altLang="en-US" sz="4000" spc="-3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양육비율</a:t>
            </a:r>
            <a:r>
              <a:rPr lang="ko-KR" altLang="en-US" sz="4000" spc="-3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sz="4000" spc="-3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6000" spc="-3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약 </a:t>
            </a:r>
            <a:r>
              <a:rPr lang="en-US" altLang="ko-KR" sz="11500" spc="-300">
                <a:solidFill>
                  <a:srgbClr val="3399F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Pretendard Light" panose="02000403000000020004" pitchFamily="2" charset="-127"/>
              </a:rPr>
              <a:t>28.6%</a:t>
            </a:r>
            <a:endParaRPr lang="en-US" altLang="ko-KR" sz="6000" spc="-300" dirty="0">
              <a:solidFill>
                <a:srgbClr val="3399FF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Pretendard Light" panose="020004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B59689-B657-568C-CA14-06744ABFA5E1}"/>
              </a:ext>
            </a:extLst>
          </p:cNvPr>
          <p:cNvSpPr txBox="1"/>
          <p:nvPr/>
        </p:nvSpPr>
        <p:spPr>
          <a:xfrm>
            <a:off x="7587952" y="6458304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농림축산식품부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'2024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동물복지 국민의식조사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510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04484" y="1644808"/>
            <a:ext cx="35830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꾹꾹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4207" y="3460689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반려동물 의료정보패스앱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4781" y="1376514"/>
            <a:ext cx="482694" cy="4826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08762" y="6110828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C206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206" y="174775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</a:t>
            </a:r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 rotWithShape="1">
          <a:blip r:embed="rId6"/>
          <a:srcRect l="51422" t="25426" r="10053" b="35864"/>
          <a:stretch/>
        </p:blipFill>
        <p:spPr>
          <a:xfrm>
            <a:off x="-1" y="2686"/>
            <a:ext cx="12219039" cy="6906114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-11173" y="-123372"/>
            <a:ext cx="12428144" cy="7133772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9600A-5501-FF60-C28E-EEC33EF7CF1C}"/>
              </a:ext>
            </a:extLst>
          </p:cNvPr>
          <p:cNvSpPr txBox="1"/>
          <p:nvPr/>
        </p:nvSpPr>
        <p:spPr>
          <a:xfrm>
            <a:off x="7773147" y="6458304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KB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경영연구소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‘2023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한국 반려동물 보고서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C01CED-9646-357B-7E43-0D24EDFD9A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862" y="2271775"/>
            <a:ext cx="8240275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60311-750D-208F-5104-256AEC54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FF250D-5EBB-88B9-3D19-EF0868BD69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9E6D81-483F-BBCD-B68C-9F5263B07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8618B0-4DFD-886C-D9B6-7227E5715106}"/>
              </a:ext>
            </a:extLst>
          </p:cNvPr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33D564-B287-AC3C-6705-6D85200128E0}"/>
              </a:ext>
            </a:extLst>
          </p:cNvPr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569AB9-F95F-EDF6-54C9-DEA95F2E91B9}"/>
              </a:ext>
            </a:extLst>
          </p:cNvPr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83EB75C-01BF-D906-F021-7F84CCC08F57}"/>
              </a:ext>
            </a:extLst>
          </p:cNvPr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F486B5-E95C-824F-E5FB-C8400559A1E0}"/>
              </a:ext>
            </a:extLst>
          </p:cNvPr>
          <p:cNvSpPr txBox="1"/>
          <p:nvPr/>
        </p:nvSpPr>
        <p:spPr>
          <a:xfrm>
            <a:off x="4304484" y="1644808"/>
            <a:ext cx="35830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꾹꾹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FE2F-16B0-768A-E0FC-23225D3C27BE}"/>
              </a:ext>
            </a:extLst>
          </p:cNvPr>
          <p:cNvSpPr txBox="1"/>
          <p:nvPr/>
        </p:nvSpPr>
        <p:spPr>
          <a:xfrm>
            <a:off x="4584207" y="3460689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반려동물 의료정보패스앱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D219A43-E2AF-AD79-2629-F2AA45F2D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F9EC8D-E81D-535D-6D88-4D524A18E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4781" y="1376514"/>
            <a:ext cx="482694" cy="482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8C7828-9655-6F49-4D7F-1938E890001B}"/>
              </a:ext>
            </a:extLst>
          </p:cNvPr>
          <p:cNvSpPr txBox="1"/>
          <p:nvPr/>
        </p:nvSpPr>
        <p:spPr>
          <a:xfrm>
            <a:off x="5708762" y="6110828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C206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2F39CE-8D4C-3D88-8595-7037E9886E24}"/>
              </a:ext>
            </a:extLst>
          </p:cNvPr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E69036-7EDE-0637-3641-944AD0925C56}"/>
              </a:ext>
            </a:extLst>
          </p:cNvPr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F5304-4D39-5823-03BC-5329BC0D05E2}"/>
              </a:ext>
            </a:extLst>
          </p:cNvPr>
          <p:cNvSpPr txBox="1"/>
          <p:nvPr/>
        </p:nvSpPr>
        <p:spPr>
          <a:xfrm>
            <a:off x="151206" y="174775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</a:t>
            </a: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BBCA6C8E-368F-84F5-2A3A-0F7CF63C21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422" t="25426" r="10053" b="35864"/>
          <a:stretch/>
        </p:blipFill>
        <p:spPr>
          <a:xfrm>
            <a:off x="-1" y="2686"/>
            <a:ext cx="12219039" cy="690611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6DC2CA-B044-4A0A-742F-9D019FAFC71A}"/>
              </a:ext>
            </a:extLst>
          </p:cNvPr>
          <p:cNvSpPr/>
          <p:nvPr/>
        </p:nvSpPr>
        <p:spPr>
          <a:xfrm>
            <a:off x="-11173" y="-123372"/>
            <a:ext cx="12428144" cy="7133772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F7826C-1FB6-1E32-45DF-E20CFAE22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932E1-D32B-493C-1B6A-1C8CFE50012F}"/>
              </a:ext>
            </a:extLst>
          </p:cNvPr>
          <p:cNvSpPr txBox="1"/>
          <p:nvPr/>
        </p:nvSpPr>
        <p:spPr>
          <a:xfrm>
            <a:off x="7773147" y="6458304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KB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경영연구소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‘2023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한국 반려동물 보고서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’</a:t>
            </a:r>
            <a:endParaRPr lang="ko-KR" altLang="en-US">
              <a:solidFill>
                <a:schemeClr val="bg1">
                  <a:lumMod val="7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7FB5C5-0038-8FEA-2C5A-8DD0C9E15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2560" y="2109882"/>
            <a:ext cx="3361941" cy="2544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D46254-7377-5799-6559-6A16982D0BDB}"/>
              </a:ext>
            </a:extLst>
          </p:cNvPr>
          <p:cNvSpPr txBox="1"/>
          <p:nvPr/>
        </p:nvSpPr>
        <p:spPr>
          <a:xfrm>
            <a:off x="803010" y="2278949"/>
            <a:ext cx="6692859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반려묘 건강을 잘 파악하고 있는 가구</a:t>
            </a:r>
            <a:endParaRPr lang="en-US" altLang="ko-KR" sz="4000" spc="-30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algn="ctr"/>
            <a:r>
              <a:rPr lang="ko-KR" altLang="en-US" sz="6000" spc="-3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불과 </a:t>
            </a:r>
            <a:r>
              <a:rPr lang="en-US" altLang="ko-KR" sz="11500" spc="-300">
                <a:solidFill>
                  <a:srgbClr val="FF66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Pretendard Light" panose="02000403000000020004" pitchFamily="2" charset="-127"/>
              </a:rPr>
              <a:t>28.5%</a:t>
            </a:r>
            <a:endParaRPr lang="en-US" altLang="ko-KR" sz="6000" spc="-300" dirty="0">
              <a:solidFill>
                <a:srgbClr val="FF6600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18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F0E4C-3AD8-ED92-888F-9649C59A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8F5868-15E4-9B91-A2FA-3557BAEDED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DD64FE-4521-7006-1BB9-1AF425803D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553189-C581-BCFE-58E1-FE897FF6BFB9}"/>
              </a:ext>
            </a:extLst>
          </p:cNvPr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C9012E9-23C1-D539-C9DA-2B57DFB460DF}"/>
              </a:ext>
            </a:extLst>
          </p:cNvPr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78CB8E0-668E-C36A-AB7A-C1727D834D05}"/>
              </a:ext>
            </a:extLst>
          </p:cNvPr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371059-124E-BF23-24F6-9DACB0EF8CE1}"/>
              </a:ext>
            </a:extLst>
          </p:cNvPr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EC31D1-290E-D9B2-F108-AD5E314A3160}"/>
              </a:ext>
            </a:extLst>
          </p:cNvPr>
          <p:cNvSpPr txBox="1"/>
          <p:nvPr/>
        </p:nvSpPr>
        <p:spPr>
          <a:xfrm>
            <a:off x="4304484" y="1644808"/>
            <a:ext cx="35830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꾹꾹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03576-D873-B92C-5AA3-052332223DD9}"/>
              </a:ext>
            </a:extLst>
          </p:cNvPr>
          <p:cNvSpPr txBox="1"/>
          <p:nvPr/>
        </p:nvSpPr>
        <p:spPr>
          <a:xfrm>
            <a:off x="4584207" y="3460689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반려동물 의료정보패스앱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5234E62-0E19-FCCF-B4D9-EA54175565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3251FE-DD03-A259-B858-612BDC17BD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4781" y="1376514"/>
            <a:ext cx="482694" cy="482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0DCD5D-5904-BEEA-F1DD-D6A6D0D2E757}"/>
              </a:ext>
            </a:extLst>
          </p:cNvPr>
          <p:cNvSpPr txBox="1"/>
          <p:nvPr/>
        </p:nvSpPr>
        <p:spPr>
          <a:xfrm>
            <a:off x="5708762" y="6110828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C206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145F3-B958-5FF2-1881-E25942161E9E}"/>
              </a:ext>
            </a:extLst>
          </p:cNvPr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5A5653-34D5-EB01-4E2A-F28787A643BD}"/>
              </a:ext>
            </a:extLst>
          </p:cNvPr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BA7409-8DE0-338C-4376-A5B95298FC09}"/>
              </a:ext>
            </a:extLst>
          </p:cNvPr>
          <p:cNvSpPr txBox="1"/>
          <p:nvPr/>
        </p:nvSpPr>
        <p:spPr>
          <a:xfrm>
            <a:off x="151206" y="174775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</a:t>
            </a: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08A16898-16C1-C4ED-669A-C396A30E99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422" t="25426" r="10053" b="35864"/>
          <a:stretch/>
        </p:blipFill>
        <p:spPr>
          <a:xfrm>
            <a:off x="-1" y="2686"/>
            <a:ext cx="12219039" cy="690611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A35517-908A-F361-231B-0F49559D51AA}"/>
              </a:ext>
            </a:extLst>
          </p:cNvPr>
          <p:cNvSpPr/>
          <p:nvPr/>
        </p:nvSpPr>
        <p:spPr>
          <a:xfrm>
            <a:off x="-11173" y="-123372"/>
            <a:ext cx="12428144" cy="7133772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7AB50F3-6075-8AE8-5B06-D9244E30A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699054-FD61-D728-AA62-AAC19066A33A}"/>
              </a:ext>
            </a:extLst>
          </p:cNvPr>
          <p:cNvSpPr txBox="1"/>
          <p:nvPr/>
        </p:nvSpPr>
        <p:spPr>
          <a:xfrm>
            <a:off x="3459656" y="2396500"/>
            <a:ext cx="52966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반려동물</a:t>
            </a:r>
            <a:r>
              <a:rPr lang="en-US" altLang="ko-KR" sz="4000" spc="-15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4000" spc="-15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진료기록</a:t>
            </a:r>
            <a:endParaRPr lang="en-US" altLang="ko-KR" sz="4000" spc="-15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8000" spc="-150">
                <a:solidFill>
                  <a:srgbClr val="FFC00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보관기간</a:t>
            </a:r>
            <a:r>
              <a:rPr lang="ko-KR" altLang="en-US" sz="8000" spc="-150">
                <a:solidFill>
                  <a:srgbClr val="FFC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en-US" altLang="ko-KR" sz="8000" spc="-150">
                <a:solidFill>
                  <a:srgbClr val="FFC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Pretendard Light" panose="02000403000000020004" pitchFamily="2" charset="-127"/>
              </a:rPr>
              <a:t>1</a:t>
            </a:r>
            <a:r>
              <a:rPr lang="ko-KR" altLang="en-US" sz="8000" spc="-150">
                <a:solidFill>
                  <a:srgbClr val="FFC0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  <a:cs typeface="Pretendard Light" panose="02000403000000020004" pitchFamily="2" charset="-127"/>
              </a:rPr>
              <a:t>년</a:t>
            </a:r>
            <a:endParaRPr lang="en-US" altLang="ko-KR" sz="4400" spc="-150" dirty="0">
              <a:solidFill>
                <a:srgbClr val="FFC000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56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D3D90-5275-2C6E-131F-28639B746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68E29E-C67A-72CF-AF7D-D27F5ECBC4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9" y="-856343"/>
            <a:ext cx="2815771" cy="2815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17E45E-2D99-0137-5A74-F513178674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7" y="4963885"/>
            <a:ext cx="2815771" cy="281577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972341-87C4-B31E-B9BA-48E912959B1B}"/>
              </a:ext>
            </a:extLst>
          </p:cNvPr>
          <p:cNvCxnSpPr/>
          <p:nvPr/>
        </p:nvCxnSpPr>
        <p:spPr>
          <a:xfrm>
            <a:off x="393405" y="323850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780C95-E0EC-1E82-96AA-A8A46CC94A12}"/>
              </a:ext>
            </a:extLst>
          </p:cNvPr>
          <p:cNvCxnSpPr/>
          <p:nvPr/>
        </p:nvCxnSpPr>
        <p:spPr>
          <a:xfrm>
            <a:off x="393405" y="727887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5D4784E-3239-0062-09EB-65B2D5A4E4D7}"/>
              </a:ext>
            </a:extLst>
          </p:cNvPr>
          <p:cNvCxnSpPr/>
          <p:nvPr/>
        </p:nvCxnSpPr>
        <p:spPr>
          <a:xfrm>
            <a:off x="393405" y="608669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3EDDD34-6E2E-8959-1FE2-7AFA3C523923}"/>
              </a:ext>
            </a:extLst>
          </p:cNvPr>
          <p:cNvCxnSpPr/>
          <p:nvPr/>
        </p:nvCxnSpPr>
        <p:spPr>
          <a:xfrm>
            <a:off x="393405" y="6501366"/>
            <a:ext cx="113449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DA53E2-E07B-8159-6720-5419A73A779F}"/>
              </a:ext>
            </a:extLst>
          </p:cNvPr>
          <p:cNvSpPr txBox="1"/>
          <p:nvPr/>
        </p:nvSpPr>
        <p:spPr>
          <a:xfrm>
            <a:off x="4304484" y="1644808"/>
            <a:ext cx="358303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8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꾹꾹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118D9-538A-E9FD-70E3-81A2B14E99E7}"/>
              </a:ext>
            </a:extLst>
          </p:cNvPr>
          <p:cNvSpPr txBox="1"/>
          <p:nvPr/>
        </p:nvSpPr>
        <p:spPr>
          <a:xfrm>
            <a:off x="4584207" y="3460689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반려동물 의료정보패스앱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F73132-6C87-B394-779A-4491010C6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2" y="343415"/>
            <a:ext cx="379736" cy="3797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14D285-F957-8620-D1CF-54BF55AF91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7544781" y="1376514"/>
            <a:ext cx="482694" cy="482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C28986-3115-3976-E30A-6882D9ED94D9}"/>
              </a:ext>
            </a:extLst>
          </p:cNvPr>
          <p:cNvSpPr txBox="1"/>
          <p:nvPr/>
        </p:nvSpPr>
        <p:spPr>
          <a:xfrm>
            <a:off x="5708762" y="6110828"/>
            <a:ext cx="752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C206</a:t>
            </a:r>
            <a:endParaRPr lang="ko-KR" altLang="en-US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6B13F-C0EA-3D51-D899-9C08DFC0F0F0}"/>
              </a:ext>
            </a:extLst>
          </p:cNvPr>
          <p:cNvSpPr txBox="1"/>
          <p:nvPr/>
        </p:nvSpPr>
        <p:spPr>
          <a:xfrm>
            <a:off x="-445941" y="6079519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3EEEB-438E-5E0D-B6AE-5EB211B6186E}"/>
              </a:ext>
            </a:extLst>
          </p:cNvPr>
          <p:cNvSpPr txBox="1"/>
          <p:nvPr/>
        </p:nvSpPr>
        <p:spPr>
          <a:xfrm>
            <a:off x="9219054" y="297886"/>
            <a:ext cx="3300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Pretendard ExtraLight" panose="02000303000000020004" pitchFamily="2" charset="-127"/>
              </a:rPr>
              <a:t>×××××××</a:t>
            </a:r>
            <a:r>
              <a:rPr lang="en-US" altLang="ko-KR" sz="2000" spc="-150" dirty="0">
                <a:solidFill>
                  <a:schemeClr val="bg1">
                    <a:lumMod val="75000"/>
                  </a:schemeClr>
                </a:solidFill>
                <a:latin typeface="+mj-ea"/>
                <a:cs typeface="Pretendard ExtraLight" panose="02000303000000020004" pitchFamily="2" charset="-127"/>
              </a:rPr>
              <a:t>×× </a:t>
            </a:r>
            <a:endParaRPr lang="ko-KR" altLang="en-US" sz="2000" spc="-150" dirty="0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Pretendard ExtraLight" panose="020003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01E49-5CD3-12B7-39F2-E4A876626637}"/>
              </a:ext>
            </a:extLst>
          </p:cNvPr>
          <p:cNvSpPr txBox="1"/>
          <p:nvPr/>
        </p:nvSpPr>
        <p:spPr>
          <a:xfrm>
            <a:off x="151206" y="174775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1E40A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기획 배경</a:t>
            </a: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B74D2C64-DDAD-93EA-AF79-B75CB2AD38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422" t="25426" r="10053" b="35864"/>
          <a:stretch/>
        </p:blipFill>
        <p:spPr>
          <a:xfrm>
            <a:off x="-1" y="2686"/>
            <a:ext cx="12219039" cy="690611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6F18E0-89AD-5BBA-967B-775D6BDDC37B}"/>
              </a:ext>
            </a:extLst>
          </p:cNvPr>
          <p:cNvSpPr/>
          <p:nvPr/>
        </p:nvSpPr>
        <p:spPr>
          <a:xfrm>
            <a:off x="-11173" y="-123372"/>
            <a:ext cx="12428144" cy="7133772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FC3C47-2534-3E04-9C90-6A4514CFA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13" y="209085"/>
            <a:ext cx="952030" cy="684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DE6579-0239-132E-6403-38FD0779EB80}"/>
              </a:ext>
            </a:extLst>
          </p:cNvPr>
          <p:cNvSpPr txBox="1"/>
          <p:nvPr/>
        </p:nvSpPr>
        <p:spPr>
          <a:xfrm>
            <a:off x="1820589" y="2396500"/>
            <a:ext cx="85747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반려동물</a:t>
            </a:r>
            <a:r>
              <a:rPr lang="en-US" altLang="ko-KR" sz="4000" spc="-15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</a:t>
            </a:r>
            <a:r>
              <a:rPr lang="ko-KR" altLang="en-US" sz="4000" spc="-15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의료정보</a:t>
            </a:r>
            <a:endParaRPr lang="en-US" altLang="ko-KR" sz="4000" spc="-150" dirty="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8000" spc="-150"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파편화</a:t>
            </a:r>
            <a:r>
              <a:rPr lang="en-US" altLang="ko-KR" sz="8000" spc="-150"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sz="8000" spc="-150">
                <a:solidFill>
                  <a:srgbClr val="FFC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비대칭</a:t>
            </a:r>
            <a:r>
              <a:rPr lang="ko-KR" altLang="en-US" sz="8000" spc="-150">
                <a:solidFill>
                  <a:srgbClr val="FFC000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의 문제</a:t>
            </a:r>
            <a:endParaRPr lang="en-US" altLang="ko-KR" sz="4400" spc="-150" dirty="0">
              <a:solidFill>
                <a:srgbClr val="FFC000"/>
              </a:solidFill>
              <a:latin typeface="SB 어그로 Bold" panose="02020603020101020101" pitchFamily="18" charset="-127"/>
              <a:ea typeface="SB 어그로 Bold" panose="02020603020101020101" pitchFamily="18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2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2249</Words>
  <Application>Microsoft Office PowerPoint</Application>
  <PresentationFormat>와이드스크린</PresentationFormat>
  <Paragraphs>391</Paragraphs>
  <Slides>32</Slides>
  <Notes>30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7" baseType="lpstr">
      <vt:lpstr>스스로넷 설립체 OTF</vt:lpstr>
      <vt:lpstr>맑은 고딕</vt:lpstr>
      <vt:lpstr>Pretendard ExtraLight</vt:lpstr>
      <vt:lpstr>SB 어그로 Medium</vt:lpstr>
      <vt:lpstr>Pretendard Light</vt:lpstr>
      <vt:lpstr>Pretendard SemiBold</vt:lpstr>
      <vt:lpstr>SB 어그로 Light</vt:lpstr>
      <vt:lpstr>Pretendard Black</vt:lpstr>
      <vt:lpstr>Menlo</vt:lpstr>
      <vt:lpstr>맑은 고딕</vt:lpstr>
      <vt:lpstr>Pretendard Thin</vt:lpstr>
      <vt:lpstr>SB 어그로 Bold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30</cp:revision>
  <dcterms:created xsi:type="dcterms:W3CDTF">2025-04-10T05:31:35Z</dcterms:created>
  <dcterms:modified xsi:type="dcterms:W3CDTF">2025-04-11T00:16:46Z</dcterms:modified>
</cp:coreProperties>
</file>